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Lst>
  <p:notesMasterIdLst>
    <p:notesMasterId r:id="rId60"/>
  </p:notesMasterIdLst>
  <p:sldIdLst>
    <p:sldId id="256" r:id="rId2"/>
    <p:sldId id="379" r:id="rId3"/>
    <p:sldId id="380" r:id="rId4"/>
    <p:sldId id="388" r:id="rId5"/>
    <p:sldId id="381" r:id="rId6"/>
    <p:sldId id="395" r:id="rId7"/>
    <p:sldId id="382" r:id="rId8"/>
    <p:sldId id="387" r:id="rId9"/>
    <p:sldId id="384" r:id="rId10"/>
    <p:sldId id="398" r:id="rId11"/>
    <p:sldId id="399" r:id="rId12"/>
    <p:sldId id="396" r:id="rId13"/>
    <p:sldId id="403" r:id="rId14"/>
    <p:sldId id="397" r:id="rId15"/>
    <p:sldId id="404" r:id="rId16"/>
    <p:sldId id="405" r:id="rId17"/>
    <p:sldId id="400" r:id="rId18"/>
    <p:sldId id="406" r:id="rId19"/>
    <p:sldId id="408" r:id="rId20"/>
    <p:sldId id="409" r:id="rId21"/>
    <p:sldId id="410" r:id="rId22"/>
    <p:sldId id="407" r:id="rId23"/>
    <p:sldId id="413" r:id="rId24"/>
    <p:sldId id="412" r:id="rId25"/>
    <p:sldId id="411" r:id="rId26"/>
    <p:sldId id="414" r:id="rId27"/>
    <p:sldId id="401" r:id="rId28"/>
    <p:sldId id="415" r:id="rId29"/>
    <p:sldId id="416" r:id="rId30"/>
    <p:sldId id="417" r:id="rId31"/>
    <p:sldId id="418" r:id="rId32"/>
    <p:sldId id="402" r:id="rId33"/>
    <p:sldId id="419" r:id="rId34"/>
    <p:sldId id="420" r:id="rId35"/>
    <p:sldId id="421" r:id="rId36"/>
    <p:sldId id="422" r:id="rId37"/>
    <p:sldId id="424" r:id="rId38"/>
    <p:sldId id="425" r:id="rId39"/>
    <p:sldId id="426" r:id="rId40"/>
    <p:sldId id="428" r:id="rId41"/>
    <p:sldId id="429" r:id="rId42"/>
    <p:sldId id="430" r:id="rId43"/>
    <p:sldId id="431" r:id="rId44"/>
    <p:sldId id="432" r:id="rId45"/>
    <p:sldId id="433" r:id="rId46"/>
    <p:sldId id="435" r:id="rId47"/>
    <p:sldId id="436" r:id="rId48"/>
    <p:sldId id="434" r:id="rId49"/>
    <p:sldId id="437" r:id="rId50"/>
    <p:sldId id="438" r:id="rId51"/>
    <p:sldId id="439" r:id="rId52"/>
    <p:sldId id="440" r:id="rId53"/>
    <p:sldId id="441" r:id="rId54"/>
    <p:sldId id="442" r:id="rId55"/>
    <p:sldId id="423" r:id="rId56"/>
    <p:sldId id="443" r:id="rId57"/>
    <p:sldId id="390" r:id="rId58"/>
    <p:sldId id="280" r:id="rId59"/>
  </p:sldIdLst>
  <p:sldSz cx="12192000" cy="6858000"/>
  <p:notesSz cx="6858000" cy="9144000"/>
  <p:embeddedFontLst>
    <p:embeddedFont>
      <p:font typeface="Quattrocento Sans" panose="020B0604020202020204" charset="0"/>
      <p:regular r:id="rId61"/>
      <p:bold r:id="rId62"/>
      <p:italic r:id="rId63"/>
      <p:boldItalic r:id="rId64"/>
    </p:embeddedFont>
    <p:embeddedFont>
      <p:font typeface="Calibri" panose="020F0502020204030204" pitchFamily="34" charset="0"/>
      <p:regular r:id="rId65"/>
      <p:bold r:id="rId66"/>
      <p:italic r:id="rId67"/>
      <p:boldItalic r:id="rId6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73" roundtripDataSignature="AMtx7miTb1ZgdK44xdkfylmTTU9U6IV5t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755" autoAdjust="0"/>
    <p:restoredTop sz="94660"/>
  </p:normalViewPr>
  <p:slideViewPr>
    <p:cSldViewPr snapToGrid="0">
      <p:cViewPr varScale="1">
        <p:scale>
          <a:sx n="109" d="100"/>
          <a:sy n="109" d="100"/>
        </p:scale>
        <p:origin x="816" y="8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font" Target="fonts/font3.fntdata"/><Relationship Id="rId68" Type="http://schemas.openxmlformats.org/officeDocument/2006/relationships/font" Target="fonts/font8.fntdata"/><Relationship Id="rId76"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font" Target="fonts/font6.fntdata"/><Relationship Id="rId7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font" Target="fonts/font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65" Type="http://schemas.openxmlformats.org/officeDocument/2006/relationships/font" Target="fonts/font5.fntdata"/><Relationship Id="rId73" Type="http://customschemas.google.com/relationships/presentationmetadata" Target="meta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4.fntdata"/><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7.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2.fntdata"/><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36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36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36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36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36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tr-TR"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046318413"/>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1" name="Google Shape;61;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2" name="Google Shape;62;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tr-TR"/>
              <a:t>1</a:t>
            </a:fld>
            <a:endParaRPr/>
          </a:p>
        </p:txBody>
      </p:sp>
    </p:spTree>
    <p:extLst>
      <p:ext uri="{BB962C8B-B14F-4D97-AF65-F5344CB8AC3E}">
        <p14:creationId xmlns:p14="http://schemas.microsoft.com/office/powerpoint/2010/main" val="36057384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4" name="Google Shape;84;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5" name="Google Shape;85;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tr-TR"/>
              <a:t>10</a:t>
            </a:fld>
            <a:endParaRPr/>
          </a:p>
        </p:txBody>
      </p:sp>
    </p:spTree>
    <p:extLst>
      <p:ext uri="{BB962C8B-B14F-4D97-AF65-F5344CB8AC3E}">
        <p14:creationId xmlns:p14="http://schemas.microsoft.com/office/powerpoint/2010/main" val="698884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4" name="Google Shape;84;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5" name="Google Shape;85;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tr-TR"/>
              <a:t>11</a:t>
            </a:fld>
            <a:endParaRPr/>
          </a:p>
        </p:txBody>
      </p:sp>
    </p:spTree>
    <p:extLst>
      <p:ext uri="{BB962C8B-B14F-4D97-AF65-F5344CB8AC3E}">
        <p14:creationId xmlns:p14="http://schemas.microsoft.com/office/powerpoint/2010/main" val="38039070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4" name="Google Shape;84;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5" name="Google Shape;85;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tr-TR"/>
              <a:t>12</a:t>
            </a:fld>
            <a:endParaRPr/>
          </a:p>
        </p:txBody>
      </p:sp>
    </p:spTree>
    <p:extLst>
      <p:ext uri="{BB962C8B-B14F-4D97-AF65-F5344CB8AC3E}">
        <p14:creationId xmlns:p14="http://schemas.microsoft.com/office/powerpoint/2010/main" val="291435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4" name="Google Shape;84;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5" name="Google Shape;85;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tr-TR"/>
              <a:t>13</a:t>
            </a:fld>
            <a:endParaRPr/>
          </a:p>
        </p:txBody>
      </p:sp>
    </p:spTree>
    <p:extLst>
      <p:ext uri="{BB962C8B-B14F-4D97-AF65-F5344CB8AC3E}">
        <p14:creationId xmlns:p14="http://schemas.microsoft.com/office/powerpoint/2010/main" val="32304230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4" name="Google Shape;84;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5" name="Google Shape;85;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tr-TR"/>
              <a:t>14</a:t>
            </a:fld>
            <a:endParaRPr/>
          </a:p>
        </p:txBody>
      </p:sp>
    </p:spTree>
    <p:extLst>
      <p:ext uri="{BB962C8B-B14F-4D97-AF65-F5344CB8AC3E}">
        <p14:creationId xmlns:p14="http://schemas.microsoft.com/office/powerpoint/2010/main" val="33240588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4" name="Google Shape;84;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5" name="Google Shape;85;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tr-TR"/>
              <a:t>15</a:t>
            </a:fld>
            <a:endParaRPr/>
          </a:p>
        </p:txBody>
      </p:sp>
    </p:spTree>
    <p:extLst>
      <p:ext uri="{BB962C8B-B14F-4D97-AF65-F5344CB8AC3E}">
        <p14:creationId xmlns:p14="http://schemas.microsoft.com/office/powerpoint/2010/main" val="9856410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4" name="Google Shape;84;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5" name="Google Shape;85;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tr-TR"/>
              <a:t>16</a:t>
            </a:fld>
            <a:endParaRPr/>
          </a:p>
        </p:txBody>
      </p:sp>
    </p:spTree>
    <p:extLst>
      <p:ext uri="{BB962C8B-B14F-4D97-AF65-F5344CB8AC3E}">
        <p14:creationId xmlns:p14="http://schemas.microsoft.com/office/powerpoint/2010/main" val="27712315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4" name="Google Shape;84;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5" name="Google Shape;85;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tr-TR"/>
              <a:t>17</a:t>
            </a:fld>
            <a:endParaRPr/>
          </a:p>
        </p:txBody>
      </p:sp>
    </p:spTree>
    <p:extLst>
      <p:ext uri="{BB962C8B-B14F-4D97-AF65-F5344CB8AC3E}">
        <p14:creationId xmlns:p14="http://schemas.microsoft.com/office/powerpoint/2010/main" val="39117319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4" name="Google Shape;84;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5" name="Google Shape;85;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tr-TR"/>
              <a:t>18</a:t>
            </a:fld>
            <a:endParaRPr/>
          </a:p>
        </p:txBody>
      </p:sp>
    </p:spTree>
    <p:extLst>
      <p:ext uri="{BB962C8B-B14F-4D97-AF65-F5344CB8AC3E}">
        <p14:creationId xmlns:p14="http://schemas.microsoft.com/office/powerpoint/2010/main" val="19084356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4" name="Google Shape;84;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5" name="Google Shape;85;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tr-TR"/>
              <a:t>19</a:t>
            </a:fld>
            <a:endParaRPr/>
          </a:p>
        </p:txBody>
      </p:sp>
    </p:spTree>
    <p:extLst>
      <p:ext uri="{BB962C8B-B14F-4D97-AF65-F5344CB8AC3E}">
        <p14:creationId xmlns:p14="http://schemas.microsoft.com/office/powerpoint/2010/main" val="41189395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4" name="Google Shape;84;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5" name="Google Shape;85;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tr-TR"/>
              <a:t>2</a:t>
            </a:fld>
            <a:endParaRPr/>
          </a:p>
        </p:txBody>
      </p:sp>
    </p:spTree>
    <p:extLst>
      <p:ext uri="{BB962C8B-B14F-4D97-AF65-F5344CB8AC3E}">
        <p14:creationId xmlns:p14="http://schemas.microsoft.com/office/powerpoint/2010/main" val="42874052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4" name="Google Shape;84;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5" name="Google Shape;85;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tr-TR"/>
              <a:t>20</a:t>
            </a:fld>
            <a:endParaRPr/>
          </a:p>
        </p:txBody>
      </p:sp>
    </p:spTree>
    <p:extLst>
      <p:ext uri="{BB962C8B-B14F-4D97-AF65-F5344CB8AC3E}">
        <p14:creationId xmlns:p14="http://schemas.microsoft.com/office/powerpoint/2010/main" val="131935303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4" name="Google Shape;84;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5" name="Google Shape;85;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tr-TR"/>
              <a:t>21</a:t>
            </a:fld>
            <a:endParaRPr/>
          </a:p>
        </p:txBody>
      </p:sp>
    </p:spTree>
    <p:extLst>
      <p:ext uri="{BB962C8B-B14F-4D97-AF65-F5344CB8AC3E}">
        <p14:creationId xmlns:p14="http://schemas.microsoft.com/office/powerpoint/2010/main" val="16326818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4" name="Google Shape;84;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5" name="Google Shape;85;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tr-TR"/>
              <a:t>22</a:t>
            </a:fld>
            <a:endParaRPr/>
          </a:p>
        </p:txBody>
      </p:sp>
    </p:spTree>
    <p:extLst>
      <p:ext uri="{BB962C8B-B14F-4D97-AF65-F5344CB8AC3E}">
        <p14:creationId xmlns:p14="http://schemas.microsoft.com/office/powerpoint/2010/main" val="24690116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4" name="Google Shape;84;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5" name="Google Shape;85;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tr-TR"/>
              <a:t>23</a:t>
            </a:fld>
            <a:endParaRPr/>
          </a:p>
        </p:txBody>
      </p:sp>
    </p:spTree>
    <p:extLst>
      <p:ext uri="{BB962C8B-B14F-4D97-AF65-F5344CB8AC3E}">
        <p14:creationId xmlns:p14="http://schemas.microsoft.com/office/powerpoint/2010/main" val="306393896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4" name="Google Shape;84;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5" name="Google Shape;85;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tr-TR"/>
              <a:t>24</a:t>
            </a:fld>
            <a:endParaRPr/>
          </a:p>
        </p:txBody>
      </p:sp>
    </p:spTree>
    <p:extLst>
      <p:ext uri="{BB962C8B-B14F-4D97-AF65-F5344CB8AC3E}">
        <p14:creationId xmlns:p14="http://schemas.microsoft.com/office/powerpoint/2010/main" val="373510400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4" name="Google Shape;84;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5" name="Google Shape;85;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tr-TR"/>
              <a:t>25</a:t>
            </a:fld>
            <a:endParaRPr/>
          </a:p>
        </p:txBody>
      </p:sp>
    </p:spTree>
    <p:extLst>
      <p:ext uri="{BB962C8B-B14F-4D97-AF65-F5344CB8AC3E}">
        <p14:creationId xmlns:p14="http://schemas.microsoft.com/office/powerpoint/2010/main" val="211817418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4" name="Google Shape;84;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5" name="Google Shape;85;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tr-TR"/>
              <a:t>26</a:t>
            </a:fld>
            <a:endParaRPr/>
          </a:p>
        </p:txBody>
      </p:sp>
    </p:spTree>
    <p:extLst>
      <p:ext uri="{BB962C8B-B14F-4D97-AF65-F5344CB8AC3E}">
        <p14:creationId xmlns:p14="http://schemas.microsoft.com/office/powerpoint/2010/main" val="157969728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4" name="Google Shape;84;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5" name="Google Shape;85;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tr-TR"/>
              <a:t>27</a:t>
            </a:fld>
            <a:endParaRPr/>
          </a:p>
        </p:txBody>
      </p:sp>
    </p:spTree>
    <p:extLst>
      <p:ext uri="{BB962C8B-B14F-4D97-AF65-F5344CB8AC3E}">
        <p14:creationId xmlns:p14="http://schemas.microsoft.com/office/powerpoint/2010/main" val="377052428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4" name="Google Shape;84;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5" name="Google Shape;85;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tr-TR"/>
              <a:t>28</a:t>
            </a:fld>
            <a:endParaRPr/>
          </a:p>
        </p:txBody>
      </p:sp>
    </p:spTree>
    <p:extLst>
      <p:ext uri="{BB962C8B-B14F-4D97-AF65-F5344CB8AC3E}">
        <p14:creationId xmlns:p14="http://schemas.microsoft.com/office/powerpoint/2010/main" val="191435010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4" name="Google Shape;84;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5" name="Google Shape;85;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tr-TR"/>
              <a:t>29</a:t>
            </a:fld>
            <a:endParaRPr/>
          </a:p>
        </p:txBody>
      </p:sp>
    </p:spTree>
    <p:extLst>
      <p:ext uri="{BB962C8B-B14F-4D97-AF65-F5344CB8AC3E}">
        <p14:creationId xmlns:p14="http://schemas.microsoft.com/office/powerpoint/2010/main" val="2290207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4" name="Google Shape;84;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85" name="Google Shape;85;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tr-TR"/>
              <a:t>3</a:t>
            </a:fld>
            <a:endParaRPr/>
          </a:p>
        </p:txBody>
      </p:sp>
    </p:spTree>
    <p:extLst>
      <p:ext uri="{BB962C8B-B14F-4D97-AF65-F5344CB8AC3E}">
        <p14:creationId xmlns:p14="http://schemas.microsoft.com/office/powerpoint/2010/main" val="298251136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4" name="Google Shape;84;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5" name="Google Shape;85;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tr-TR"/>
              <a:t>30</a:t>
            </a:fld>
            <a:endParaRPr/>
          </a:p>
        </p:txBody>
      </p:sp>
    </p:spTree>
    <p:extLst>
      <p:ext uri="{BB962C8B-B14F-4D97-AF65-F5344CB8AC3E}">
        <p14:creationId xmlns:p14="http://schemas.microsoft.com/office/powerpoint/2010/main" val="247562406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4" name="Google Shape;84;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5" name="Google Shape;85;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tr-TR"/>
              <a:t>31</a:t>
            </a:fld>
            <a:endParaRPr/>
          </a:p>
        </p:txBody>
      </p:sp>
    </p:spTree>
    <p:extLst>
      <p:ext uri="{BB962C8B-B14F-4D97-AF65-F5344CB8AC3E}">
        <p14:creationId xmlns:p14="http://schemas.microsoft.com/office/powerpoint/2010/main" val="172693221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4" name="Google Shape;84;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5" name="Google Shape;85;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tr-TR"/>
              <a:t>32</a:t>
            </a:fld>
            <a:endParaRPr/>
          </a:p>
        </p:txBody>
      </p:sp>
    </p:spTree>
    <p:extLst>
      <p:ext uri="{BB962C8B-B14F-4D97-AF65-F5344CB8AC3E}">
        <p14:creationId xmlns:p14="http://schemas.microsoft.com/office/powerpoint/2010/main" val="338072282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4" name="Google Shape;84;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5" name="Google Shape;85;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tr-TR"/>
              <a:t>33</a:t>
            </a:fld>
            <a:endParaRPr/>
          </a:p>
        </p:txBody>
      </p:sp>
    </p:spTree>
    <p:extLst>
      <p:ext uri="{BB962C8B-B14F-4D97-AF65-F5344CB8AC3E}">
        <p14:creationId xmlns:p14="http://schemas.microsoft.com/office/powerpoint/2010/main" val="98865104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4" name="Google Shape;84;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5" name="Google Shape;85;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tr-TR"/>
              <a:t>34</a:t>
            </a:fld>
            <a:endParaRPr/>
          </a:p>
        </p:txBody>
      </p:sp>
    </p:spTree>
    <p:extLst>
      <p:ext uri="{BB962C8B-B14F-4D97-AF65-F5344CB8AC3E}">
        <p14:creationId xmlns:p14="http://schemas.microsoft.com/office/powerpoint/2010/main" val="177385051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4" name="Google Shape;84;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5" name="Google Shape;85;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tr-TR"/>
              <a:t>35</a:t>
            </a:fld>
            <a:endParaRPr/>
          </a:p>
        </p:txBody>
      </p:sp>
    </p:spTree>
    <p:extLst>
      <p:ext uri="{BB962C8B-B14F-4D97-AF65-F5344CB8AC3E}">
        <p14:creationId xmlns:p14="http://schemas.microsoft.com/office/powerpoint/2010/main" val="133555564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4" name="Google Shape;84;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5" name="Google Shape;85;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tr-TR"/>
              <a:t>36</a:t>
            </a:fld>
            <a:endParaRPr/>
          </a:p>
        </p:txBody>
      </p:sp>
    </p:spTree>
    <p:extLst>
      <p:ext uri="{BB962C8B-B14F-4D97-AF65-F5344CB8AC3E}">
        <p14:creationId xmlns:p14="http://schemas.microsoft.com/office/powerpoint/2010/main" val="70660838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4" name="Google Shape;84;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5" name="Google Shape;85;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tr-TR"/>
              <a:t>37</a:t>
            </a:fld>
            <a:endParaRPr/>
          </a:p>
        </p:txBody>
      </p:sp>
    </p:spTree>
    <p:extLst>
      <p:ext uri="{BB962C8B-B14F-4D97-AF65-F5344CB8AC3E}">
        <p14:creationId xmlns:p14="http://schemas.microsoft.com/office/powerpoint/2010/main" val="325142393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4" name="Google Shape;84;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5" name="Google Shape;85;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tr-TR"/>
              <a:t>38</a:t>
            </a:fld>
            <a:endParaRPr/>
          </a:p>
        </p:txBody>
      </p:sp>
    </p:spTree>
    <p:extLst>
      <p:ext uri="{BB962C8B-B14F-4D97-AF65-F5344CB8AC3E}">
        <p14:creationId xmlns:p14="http://schemas.microsoft.com/office/powerpoint/2010/main" val="147010814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4" name="Google Shape;84;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5" name="Google Shape;85;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tr-TR"/>
              <a:t>39</a:t>
            </a:fld>
            <a:endParaRPr/>
          </a:p>
        </p:txBody>
      </p:sp>
    </p:spTree>
    <p:extLst>
      <p:ext uri="{BB962C8B-B14F-4D97-AF65-F5344CB8AC3E}">
        <p14:creationId xmlns:p14="http://schemas.microsoft.com/office/powerpoint/2010/main" val="30921372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4" name="Google Shape;84;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5" name="Google Shape;85;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tr-TR"/>
              <a:t>4</a:t>
            </a:fld>
            <a:endParaRPr/>
          </a:p>
        </p:txBody>
      </p:sp>
    </p:spTree>
    <p:extLst>
      <p:ext uri="{BB962C8B-B14F-4D97-AF65-F5344CB8AC3E}">
        <p14:creationId xmlns:p14="http://schemas.microsoft.com/office/powerpoint/2010/main" val="81125388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4" name="Google Shape;84;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5" name="Google Shape;85;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tr-TR"/>
              <a:t>40</a:t>
            </a:fld>
            <a:endParaRPr/>
          </a:p>
        </p:txBody>
      </p:sp>
    </p:spTree>
    <p:extLst>
      <p:ext uri="{BB962C8B-B14F-4D97-AF65-F5344CB8AC3E}">
        <p14:creationId xmlns:p14="http://schemas.microsoft.com/office/powerpoint/2010/main" val="112948214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4" name="Google Shape;84;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5" name="Google Shape;85;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tr-TR"/>
              <a:t>41</a:t>
            </a:fld>
            <a:endParaRPr/>
          </a:p>
        </p:txBody>
      </p:sp>
    </p:spTree>
    <p:extLst>
      <p:ext uri="{BB962C8B-B14F-4D97-AF65-F5344CB8AC3E}">
        <p14:creationId xmlns:p14="http://schemas.microsoft.com/office/powerpoint/2010/main" val="92884538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4" name="Google Shape;84;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5" name="Google Shape;85;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tr-TR"/>
              <a:t>42</a:t>
            </a:fld>
            <a:endParaRPr/>
          </a:p>
        </p:txBody>
      </p:sp>
    </p:spTree>
    <p:extLst>
      <p:ext uri="{BB962C8B-B14F-4D97-AF65-F5344CB8AC3E}">
        <p14:creationId xmlns:p14="http://schemas.microsoft.com/office/powerpoint/2010/main" val="260884672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4" name="Google Shape;84;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5" name="Google Shape;85;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tr-TR"/>
              <a:t>43</a:t>
            </a:fld>
            <a:endParaRPr/>
          </a:p>
        </p:txBody>
      </p:sp>
    </p:spTree>
    <p:extLst>
      <p:ext uri="{BB962C8B-B14F-4D97-AF65-F5344CB8AC3E}">
        <p14:creationId xmlns:p14="http://schemas.microsoft.com/office/powerpoint/2010/main" val="322654636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4" name="Google Shape;84;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5" name="Google Shape;85;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tr-TR"/>
              <a:t>44</a:t>
            </a:fld>
            <a:endParaRPr/>
          </a:p>
        </p:txBody>
      </p:sp>
    </p:spTree>
    <p:extLst>
      <p:ext uri="{BB962C8B-B14F-4D97-AF65-F5344CB8AC3E}">
        <p14:creationId xmlns:p14="http://schemas.microsoft.com/office/powerpoint/2010/main" val="55678029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4" name="Google Shape;84;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5" name="Google Shape;85;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tr-TR"/>
              <a:t>45</a:t>
            </a:fld>
            <a:endParaRPr/>
          </a:p>
        </p:txBody>
      </p:sp>
    </p:spTree>
    <p:extLst>
      <p:ext uri="{BB962C8B-B14F-4D97-AF65-F5344CB8AC3E}">
        <p14:creationId xmlns:p14="http://schemas.microsoft.com/office/powerpoint/2010/main" val="223391244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4" name="Google Shape;84;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5" name="Google Shape;85;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tr-TR"/>
              <a:t>46</a:t>
            </a:fld>
            <a:endParaRPr/>
          </a:p>
        </p:txBody>
      </p:sp>
    </p:spTree>
    <p:extLst>
      <p:ext uri="{BB962C8B-B14F-4D97-AF65-F5344CB8AC3E}">
        <p14:creationId xmlns:p14="http://schemas.microsoft.com/office/powerpoint/2010/main" val="193905114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4" name="Google Shape;84;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5" name="Google Shape;85;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tr-TR"/>
              <a:t>47</a:t>
            </a:fld>
            <a:endParaRPr/>
          </a:p>
        </p:txBody>
      </p:sp>
    </p:spTree>
    <p:extLst>
      <p:ext uri="{BB962C8B-B14F-4D97-AF65-F5344CB8AC3E}">
        <p14:creationId xmlns:p14="http://schemas.microsoft.com/office/powerpoint/2010/main" val="69482838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4" name="Google Shape;84;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5" name="Google Shape;85;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tr-TR"/>
              <a:t>48</a:t>
            </a:fld>
            <a:endParaRPr/>
          </a:p>
        </p:txBody>
      </p:sp>
    </p:spTree>
    <p:extLst>
      <p:ext uri="{BB962C8B-B14F-4D97-AF65-F5344CB8AC3E}">
        <p14:creationId xmlns:p14="http://schemas.microsoft.com/office/powerpoint/2010/main" val="177956333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4" name="Google Shape;84;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5" name="Google Shape;85;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tr-TR"/>
              <a:t>49</a:t>
            </a:fld>
            <a:endParaRPr/>
          </a:p>
        </p:txBody>
      </p:sp>
    </p:spTree>
    <p:extLst>
      <p:ext uri="{BB962C8B-B14F-4D97-AF65-F5344CB8AC3E}">
        <p14:creationId xmlns:p14="http://schemas.microsoft.com/office/powerpoint/2010/main" val="24668230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4" name="Google Shape;84;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5" name="Google Shape;85;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tr-TR"/>
              <a:t>5</a:t>
            </a:fld>
            <a:endParaRPr/>
          </a:p>
        </p:txBody>
      </p:sp>
    </p:spTree>
    <p:extLst>
      <p:ext uri="{BB962C8B-B14F-4D97-AF65-F5344CB8AC3E}">
        <p14:creationId xmlns:p14="http://schemas.microsoft.com/office/powerpoint/2010/main" val="408017372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4" name="Google Shape;84;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5" name="Google Shape;85;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tr-TR"/>
              <a:t>50</a:t>
            </a:fld>
            <a:endParaRPr/>
          </a:p>
        </p:txBody>
      </p:sp>
    </p:spTree>
    <p:extLst>
      <p:ext uri="{BB962C8B-B14F-4D97-AF65-F5344CB8AC3E}">
        <p14:creationId xmlns:p14="http://schemas.microsoft.com/office/powerpoint/2010/main" val="144012769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4" name="Google Shape;84;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5" name="Google Shape;85;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tr-TR"/>
              <a:t>51</a:t>
            </a:fld>
            <a:endParaRPr/>
          </a:p>
        </p:txBody>
      </p:sp>
    </p:spTree>
    <p:extLst>
      <p:ext uri="{BB962C8B-B14F-4D97-AF65-F5344CB8AC3E}">
        <p14:creationId xmlns:p14="http://schemas.microsoft.com/office/powerpoint/2010/main" val="175180709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4" name="Google Shape;84;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5" name="Google Shape;85;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tr-TR"/>
              <a:t>52</a:t>
            </a:fld>
            <a:endParaRPr/>
          </a:p>
        </p:txBody>
      </p:sp>
    </p:spTree>
    <p:extLst>
      <p:ext uri="{BB962C8B-B14F-4D97-AF65-F5344CB8AC3E}">
        <p14:creationId xmlns:p14="http://schemas.microsoft.com/office/powerpoint/2010/main" val="103914961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4" name="Google Shape;84;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5" name="Google Shape;85;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tr-TR"/>
              <a:t>53</a:t>
            </a:fld>
            <a:endParaRPr/>
          </a:p>
        </p:txBody>
      </p:sp>
    </p:spTree>
    <p:extLst>
      <p:ext uri="{BB962C8B-B14F-4D97-AF65-F5344CB8AC3E}">
        <p14:creationId xmlns:p14="http://schemas.microsoft.com/office/powerpoint/2010/main" val="17375535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4" name="Google Shape;84;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5" name="Google Shape;85;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tr-TR"/>
              <a:t>54</a:t>
            </a:fld>
            <a:endParaRPr/>
          </a:p>
        </p:txBody>
      </p:sp>
    </p:spTree>
    <p:extLst>
      <p:ext uri="{BB962C8B-B14F-4D97-AF65-F5344CB8AC3E}">
        <p14:creationId xmlns:p14="http://schemas.microsoft.com/office/powerpoint/2010/main" val="7166214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4" name="Google Shape;84;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5" name="Google Shape;85;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tr-TR"/>
              <a:t>55</a:t>
            </a:fld>
            <a:endParaRPr/>
          </a:p>
        </p:txBody>
      </p:sp>
    </p:spTree>
    <p:extLst>
      <p:ext uri="{BB962C8B-B14F-4D97-AF65-F5344CB8AC3E}">
        <p14:creationId xmlns:p14="http://schemas.microsoft.com/office/powerpoint/2010/main" val="174873804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4" name="Google Shape;84;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5" name="Google Shape;85;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tr-TR"/>
              <a:t>56</a:t>
            </a:fld>
            <a:endParaRPr/>
          </a:p>
        </p:txBody>
      </p:sp>
    </p:spTree>
    <p:extLst>
      <p:ext uri="{BB962C8B-B14F-4D97-AF65-F5344CB8AC3E}">
        <p14:creationId xmlns:p14="http://schemas.microsoft.com/office/powerpoint/2010/main" val="70275853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4" name="Google Shape;84;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5" name="Google Shape;85;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tr-TR"/>
              <a:t>57</a:t>
            </a:fld>
            <a:endParaRPr/>
          </a:p>
        </p:txBody>
      </p:sp>
    </p:spTree>
    <p:extLst>
      <p:ext uri="{BB962C8B-B14F-4D97-AF65-F5344CB8AC3E}">
        <p14:creationId xmlns:p14="http://schemas.microsoft.com/office/powerpoint/2010/main" val="126674721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354" name="Google Shape;354;p2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55" name="Google Shape;355;p2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tr-TR" sz="1200">
                <a:solidFill>
                  <a:schemeClr val="dk1"/>
                </a:solidFill>
                <a:latin typeface="Calibri"/>
                <a:ea typeface="Calibri"/>
                <a:cs typeface="Calibri"/>
                <a:sym typeface="Calibri"/>
              </a:rPr>
              <a:t>58</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31636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4" name="Google Shape;84;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5" name="Google Shape;85;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tr-TR"/>
              <a:t>6</a:t>
            </a:fld>
            <a:endParaRPr/>
          </a:p>
        </p:txBody>
      </p:sp>
    </p:spTree>
    <p:extLst>
      <p:ext uri="{BB962C8B-B14F-4D97-AF65-F5344CB8AC3E}">
        <p14:creationId xmlns:p14="http://schemas.microsoft.com/office/powerpoint/2010/main" val="16364711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4" name="Google Shape;84;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5" name="Google Shape;85;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tr-TR"/>
              <a:t>7</a:t>
            </a:fld>
            <a:endParaRPr/>
          </a:p>
        </p:txBody>
      </p:sp>
    </p:spTree>
    <p:extLst>
      <p:ext uri="{BB962C8B-B14F-4D97-AF65-F5344CB8AC3E}">
        <p14:creationId xmlns:p14="http://schemas.microsoft.com/office/powerpoint/2010/main" val="30923793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4" name="Google Shape;84;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5" name="Google Shape;85;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tr-TR"/>
              <a:t>8</a:t>
            </a:fld>
            <a:endParaRPr/>
          </a:p>
        </p:txBody>
      </p:sp>
    </p:spTree>
    <p:extLst>
      <p:ext uri="{BB962C8B-B14F-4D97-AF65-F5344CB8AC3E}">
        <p14:creationId xmlns:p14="http://schemas.microsoft.com/office/powerpoint/2010/main" val="31635318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4" name="Google Shape;84;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5" name="Google Shape;85;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tr-TR"/>
              <a:t>9</a:t>
            </a:fld>
            <a:endParaRPr/>
          </a:p>
        </p:txBody>
      </p:sp>
    </p:spTree>
    <p:extLst>
      <p:ext uri="{BB962C8B-B14F-4D97-AF65-F5344CB8AC3E}">
        <p14:creationId xmlns:p14="http://schemas.microsoft.com/office/powerpoint/2010/main" val="96930982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Başlık Slaydı" type="title">
  <p:cSld name="TITLE">
    <p:spTree>
      <p:nvGrpSpPr>
        <p:cNvPr id="1" name="Shape 17"/>
        <p:cNvGrpSpPr/>
        <p:nvPr/>
      </p:nvGrpSpPr>
      <p:grpSpPr>
        <a:xfrm>
          <a:off x="0" y="0"/>
          <a:ext cx="0" cy="0"/>
          <a:chOff x="0" y="0"/>
          <a:chExt cx="0" cy="0"/>
        </a:xfrm>
      </p:grpSpPr>
      <p:sp>
        <p:nvSpPr>
          <p:cNvPr id="18" name="Google Shape;18;p27"/>
          <p:cNvSpPr/>
          <p:nvPr/>
        </p:nvSpPr>
        <p:spPr>
          <a:xfrm>
            <a:off x="255588" y="263525"/>
            <a:ext cx="11680825" cy="6330950"/>
          </a:xfrm>
          <a:prstGeom prst="rect">
            <a:avLst/>
          </a:prstGeom>
          <a:solidFill>
            <a:srgbClr val="A0197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19" name="Google Shape;19;p27"/>
          <p:cNvPicPr preferRelativeResize="0"/>
          <p:nvPr/>
        </p:nvPicPr>
        <p:blipFill rotWithShape="1">
          <a:blip r:embed="rId2">
            <a:alphaModFix/>
          </a:blip>
          <a:srcRect l="1648" r="13927" b="71478"/>
          <a:stretch/>
        </p:blipFill>
        <p:spPr>
          <a:xfrm>
            <a:off x="342900" y="4546600"/>
            <a:ext cx="11715750" cy="2025650"/>
          </a:xfrm>
          <a:prstGeom prst="rect">
            <a:avLst/>
          </a:prstGeom>
          <a:noFill/>
          <a:ln>
            <a:noFill/>
          </a:ln>
        </p:spPr>
      </p:pic>
      <p:sp>
        <p:nvSpPr>
          <p:cNvPr id="20" name="Google Shape;20;p27"/>
          <p:cNvSpPr txBox="1">
            <a:spLocks noGrp="1"/>
          </p:cNvSpPr>
          <p:nvPr>
            <p:ph type="ctrTitle"/>
          </p:nvPr>
        </p:nvSpPr>
        <p:spPr>
          <a:xfrm>
            <a:off x="1524000" y="1333500"/>
            <a:ext cx="9144000" cy="1790700"/>
          </a:xfrm>
          <a:prstGeom prst="rect">
            <a:avLst/>
          </a:prstGeom>
          <a:noFill/>
          <a:ln>
            <a:noFill/>
          </a:ln>
        </p:spPr>
        <p:txBody>
          <a:bodyPr spcFirstLastPara="1" wrap="square" lIns="91425" tIns="0" rIns="91425" bIns="0" anchor="t" anchorCtr="0">
            <a:noAutofit/>
          </a:bodyPr>
          <a:lstStyle>
            <a:lvl1pPr lvl="0" algn="l">
              <a:lnSpc>
                <a:spcPct val="100000"/>
              </a:lnSpc>
              <a:spcBef>
                <a:spcPts val="0"/>
              </a:spcBef>
              <a:spcAft>
                <a:spcPts val="0"/>
              </a:spcAft>
              <a:buSzPts val="1400"/>
              <a:buNone/>
              <a:defRPr sz="4800">
                <a:solidFill>
                  <a:schemeClr val="lt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21" name="Google Shape;21;p27"/>
          <p:cNvSpPr txBox="1">
            <a:spLocks noGrp="1"/>
          </p:cNvSpPr>
          <p:nvPr>
            <p:ph type="subTitle" idx="1"/>
          </p:nvPr>
        </p:nvSpPr>
        <p:spPr>
          <a:xfrm>
            <a:off x="1524000" y="3128009"/>
            <a:ext cx="9144000" cy="1287675"/>
          </a:xfrm>
          <a:prstGeom prst="rect">
            <a:avLst/>
          </a:prstGeom>
          <a:noFill/>
          <a:ln>
            <a:noFill/>
          </a:ln>
        </p:spPr>
        <p:txBody>
          <a:bodyPr spcFirstLastPara="1" wrap="square" lIns="91425" tIns="45700" rIns="91425" bIns="45700" anchor="t" anchorCtr="0">
            <a:noAutofit/>
          </a:bodyPr>
          <a:lstStyle>
            <a:lvl1pPr lvl="0" algn="l">
              <a:lnSpc>
                <a:spcPct val="90000"/>
              </a:lnSpc>
              <a:spcBef>
                <a:spcPts val="1000"/>
              </a:spcBef>
              <a:spcAft>
                <a:spcPts val="0"/>
              </a:spcAft>
              <a:buClr>
                <a:schemeClr val="lt1"/>
              </a:buClr>
              <a:buSzPts val="2400"/>
              <a:buNone/>
              <a:defRPr sz="2400">
                <a:solidFill>
                  <a:schemeClr val="lt1"/>
                </a:solidFill>
                <a:latin typeface="Quattrocento Sans"/>
                <a:ea typeface="Quattrocento Sans"/>
                <a:cs typeface="Quattrocento Sans"/>
                <a:sym typeface="Quattrocento Sans"/>
              </a:defRPr>
            </a:lvl1pPr>
            <a:lvl2pPr lvl="1" algn="l">
              <a:lnSpc>
                <a:spcPct val="90000"/>
              </a:lnSpc>
              <a:spcBef>
                <a:spcPts val="500"/>
              </a:spcBef>
              <a:spcAft>
                <a:spcPts val="0"/>
              </a:spcAft>
              <a:buClr>
                <a:schemeClr val="dk1"/>
              </a:buClr>
              <a:buSzPts val="1800"/>
              <a:buChar char="•"/>
              <a:defRPr/>
            </a:lvl2pPr>
            <a:lvl3pPr lvl="2" algn="l">
              <a:lnSpc>
                <a:spcPct val="90000"/>
              </a:lnSpc>
              <a:spcBef>
                <a:spcPts val="500"/>
              </a:spcBef>
              <a:spcAft>
                <a:spcPts val="0"/>
              </a:spcAft>
              <a:buClr>
                <a:schemeClr val="dk1"/>
              </a:buClr>
              <a:buSzPts val="1800"/>
              <a:buChar char="•"/>
              <a:defRPr/>
            </a:lvl3pPr>
            <a:lvl4pPr lvl="3" algn="l">
              <a:lnSpc>
                <a:spcPct val="90000"/>
              </a:lnSpc>
              <a:spcBef>
                <a:spcPts val="500"/>
              </a:spcBef>
              <a:spcAft>
                <a:spcPts val="0"/>
              </a:spcAft>
              <a:buClr>
                <a:schemeClr val="dk1"/>
              </a:buClr>
              <a:buSzPts val="1800"/>
              <a:buChar char="•"/>
              <a:defRPr/>
            </a:lvl4pPr>
            <a:lvl5pPr lvl="4" algn="l">
              <a:lnSpc>
                <a:spcPct val="90000"/>
              </a:lnSpc>
              <a:spcBef>
                <a:spcPts val="50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aşlık ve İçerik">
  <p:cSld name="Başlık ve İçerik">
    <p:spTree>
      <p:nvGrpSpPr>
        <p:cNvPr id="1" name="Shape 22"/>
        <p:cNvGrpSpPr/>
        <p:nvPr/>
      </p:nvGrpSpPr>
      <p:grpSpPr>
        <a:xfrm>
          <a:off x="0" y="0"/>
          <a:ext cx="0" cy="0"/>
          <a:chOff x="0" y="0"/>
          <a:chExt cx="0" cy="0"/>
        </a:xfrm>
      </p:grpSpPr>
      <p:pic>
        <p:nvPicPr>
          <p:cNvPr id="23" name="Google Shape;23;p28"/>
          <p:cNvPicPr preferRelativeResize="0"/>
          <p:nvPr/>
        </p:nvPicPr>
        <p:blipFill rotWithShape="1">
          <a:blip r:embed="rId2">
            <a:alphaModFix/>
          </a:blip>
          <a:srcRect t="-3"/>
          <a:stretch/>
        </p:blipFill>
        <p:spPr>
          <a:xfrm>
            <a:off x="268288" y="4802188"/>
            <a:ext cx="11655425" cy="1785937"/>
          </a:xfrm>
          <a:prstGeom prst="rect">
            <a:avLst/>
          </a:prstGeom>
          <a:noFill/>
          <a:ln>
            <a:noFill/>
          </a:ln>
        </p:spPr>
      </p:pic>
      <p:sp>
        <p:nvSpPr>
          <p:cNvPr id="24" name="Google Shape;24;p28"/>
          <p:cNvSpPr txBox="1">
            <a:spLocks noGrp="1"/>
          </p:cNvSpPr>
          <p:nvPr>
            <p:ph type="body" idx="1"/>
          </p:nvPr>
        </p:nvSpPr>
        <p:spPr>
          <a:xfrm>
            <a:off x="604433" y="1604211"/>
            <a:ext cx="10983131" cy="4572752"/>
          </a:xfrm>
          <a:prstGeom prst="rect">
            <a:avLst/>
          </a:prstGeom>
          <a:noFill/>
          <a:ln>
            <a:noFill/>
          </a:ln>
        </p:spPr>
        <p:txBody>
          <a:bodyPr spcFirstLastPara="1" wrap="square" lIns="91425" tIns="45700" rIns="91425" bIns="45700" anchor="t" anchorCtr="0">
            <a:noAutofit/>
          </a:bodyPr>
          <a:lstStyle>
            <a:lvl1pPr marL="457200" lvl="0" indent="-406400" algn="l">
              <a:lnSpc>
                <a:spcPct val="90000"/>
              </a:lnSpc>
              <a:spcBef>
                <a:spcPts val="1000"/>
              </a:spcBef>
              <a:spcAft>
                <a:spcPts val="0"/>
              </a:spcAft>
              <a:buClr>
                <a:schemeClr val="dk1"/>
              </a:buClr>
              <a:buSzPts val="2800"/>
              <a:buFont typeface="Noto Sans Symbols"/>
              <a:buChar char="▪"/>
              <a:defRPr sz="2800"/>
            </a:lvl1pPr>
            <a:lvl2pPr marL="914400" lvl="1" indent="-381000" algn="l">
              <a:lnSpc>
                <a:spcPct val="90000"/>
              </a:lnSpc>
              <a:spcBef>
                <a:spcPts val="1200"/>
              </a:spcBef>
              <a:spcAft>
                <a:spcPts val="0"/>
              </a:spcAft>
              <a:buClr>
                <a:schemeClr val="dk1"/>
              </a:buClr>
              <a:buSzPts val="2400"/>
              <a:buFont typeface="Noto Sans Symbols"/>
              <a:buChar char="▪"/>
              <a:defRPr sz="2400"/>
            </a:lvl2pPr>
            <a:lvl3pPr marL="1371600" lvl="2" indent="-355600" algn="l">
              <a:lnSpc>
                <a:spcPct val="90000"/>
              </a:lnSpc>
              <a:spcBef>
                <a:spcPts val="1200"/>
              </a:spcBef>
              <a:spcAft>
                <a:spcPts val="0"/>
              </a:spcAft>
              <a:buClr>
                <a:schemeClr val="dk1"/>
              </a:buClr>
              <a:buSzPts val="2000"/>
              <a:buFont typeface="Noto Sans Symbols"/>
              <a:buChar char="▪"/>
              <a:defRPr/>
            </a:lvl3pPr>
            <a:lvl4pPr marL="1828800" lvl="3" indent="-228600" algn="l">
              <a:lnSpc>
                <a:spcPct val="90000"/>
              </a:lnSpc>
              <a:spcBef>
                <a:spcPts val="500"/>
              </a:spcBef>
              <a:spcAft>
                <a:spcPts val="0"/>
              </a:spcAft>
              <a:buClr>
                <a:schemeClr val="dk1"/>
              </a:buClr>
              <a:buSzPts val="1800"/>
              <a:buFont typeface="Quattrocento Sans"/>
              <a:buNone/>
              <a:defRPr/>
            </a:lvl4pPr>
            <a:lvl5pPr marL="2286000" lvl="4" indent="-342900" algn="l">
              <a:lnSpc>
                <a:spcPct val="90000"/>
              </a:lnSpc>
              <a:spcBef>
                <a:spcPts val="500"/>
              </a:spcBef>
              <a:spcAft>
                <a:spcPts val="0"/>
              </a:spcAft>
              <a:buClr>
                <a:schemeClr val="dk1"/>
              </a:buClr>
              <a:buSzPts val="1800"/>
              <a:buFont typeface="Quattrocento Sans"/>
              <a:buChar char=" "/>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5" name="Google Shape;25;p28"/>
          <p:cNvSpPr txBox="1">
            <a:spLocks noGrp="1"/>
          </p:cNvSpPr>
          <p:nvPr>
            <p:ph type="title"/>
          </p:nvPr>
        </p:nvSpPr>
        <p:spPr>
          <a:xfrm>
            <a:off x="604838" y="449263"/>
            <a:ext cx="10982325" cy="747712"/>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26" name="Google Shape;26;p2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sz="1200">
                <a:solidFill>
                  <a:srgbClr val="888888"/>
                </a:solidFill>
                <a:latin typeface="Quattrocento Sans"/>
                <a:ea typeface="Quattrocento Sans"/>
                <a:cs typeface="Quattrocento Sans"/>
                <a:sym typeface="Quattrocento San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2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sz="1200">
                <a:solidFill>
                  <a:srgbClr val="888888"/>
                </a:solidFill>
                <a:latin typeface="Quattrocento Sans"/>
                <a:ea typeface="Quattrocento Sans"/>
                <a:cs typeface="Quattrocento Sans"/>
                <a:sym typeface="Quattrocento San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2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None/>
              <a:defRPr sz="1200" b="0" i="0" u="none" strike="noStrike" cap="none">
                <a:solidFill>
                  <a:srgbClr val="898989"/>
                </a:solidFill>
                <a:latin typeface="Quattrocento Sans"/>
                <a:ea typeface="Quattrocento Sans"/>
                <a:cs typeface="Quattrocento Sans"/>
                <a:sym typeface="Quattrocento Sans"/>
              </a:defRPr>
            </a:lvl1pPr>
            <a:lvl2pPr marL="0" lvl="1" indent="0" algn="r">
              <a:spcBef>
                <a:spcPts val="0"/>
              </a:spcBef>
              <a:spcAft>
                <a:spcPts val="0"/>
              </a:spcAft>
              <a:buNone/>
              <a:defRPr sz="1200" b="0" i="0" u="none" strike="noStrike" cap="none">
                <a:solidFill>
                  <a:srgbClr val="898989"/>
                </a:solidFill>
                <a:latin typeface="Quattrocento Sans"/>
                <a:ea typeface="Quattrocento Sans"/>
                <a:cs typeface="Quattrocento Sans"/>
                <a:sym typeface="Quattrocento Sans"/>
              </a:defRPr>
            </a:lvl2pPr>
            <a:lvl3pPr marL="0" lvl="2" indent="0" algn="r">
              <a:spcBef>
                <a:spcPts val="0"/>
              </a:spcBef>
              <a:spcAft>
                <a:spcPts val="0"/>
              </a:spcAft>
              <a:buNone/>
              <a:defRPr sz="1200" b="0" i="0" u="none" strike="noStrike" cap="none">
                <a:solidFill>
                  <a:srgbClr val="898989"/>
                </a:solidFill>
                <a:latin typeface="Quattrocento Sans"/>
                <a:ea typeface="Quattrocento Sans"/>
                <a:cs typeface="Quattrocento Sans"/>
                <a:sym typeface="Quattrocento Sans"/>
              </a:defRPr>
            </a:lvl3pPr>
            <a:lvl4pPr marL="0" lvl="3" indent="0" algn="r">
              <a:spcBef>
                <a:spcPts val="0"/>
              </a:spcBef>
              <a:spcAft>
                <a:spcPts val="0"/>
              </a:spcAft>
              <a:buNone/>
              <a:defRPr sz="1200" b="0" i="0" u="none" strike="noStrike" cap="none">
                <a:solidFill>
                  <a:srgbClr val="898989"/>
                </a:solidFill>
                <a:latin typeface="Quattrocento Sans"/>
                <a:ea typeface="Quattrocento Sans"/>
                <a:cs typeface="Quattrocento Sans"/>
                <a:sym typeface="Quattrocento Sans"/>
              </a:defRPr>
            </a:lvl4pPr>
            <a:lvl5pPr marL="0" lvl="4" indent="0" algn="r">
              <a:spcBef>
                <a:spcPts val="0"/>
              </a:spcBef>
              <a:spcAft>
                <a:spcPts val="0"/>
              </a:spcAft>
              <a:buNone/>
              <a:defRPr sz="1200" b="0" i="0" u="none" strike="noStrike" cap="none">
                <a:solidFill>
                  <a:srgbClr val="898989"/>
                </a:solidFill>
                <a:latin typeface="Quattrocento Sans"/>
                <a:ea typeface="Quattrocento Sans"/>
                <a:cs typeface="Quattrocento Sans"/>
                <a:sym typeface="Quattrocento Sans"/>
              </a:defRPr>
            </a:lvl5pPr>
            <a:lvl6pPr marL="0" lvl="5" indent="0" algn="r">
              <a:spcBef>
                <a:spcPts val="0"/>
              </a:spcBef>
              <a:spcAft>
                <a:spcPts val="0"/>
              </a:spcAft>
              <a:buNone/>
              <a:defRPr sz="1200" b="0" i="0" u="none" strike="noStrike" cap="none">
                <a:solidFill>
                  <a:srgbClr val="898989"/>
                </a:solidFill>
                <a:latin typeface="Quattrocento Sans"/>
                <a:ea typeface="Quattrocento Sans"/>
                <a:cs typeface="Quattrocento Sans"/>
                <a:sym typeface="Quattrocento Sans"/>
              </a:defRPr>
            </a:lvl6pPr>
            <a:lvl7pPr marL="0" lvl="6" indent="0" algn="r">
              <a:spcBef>
                <a:spcPts val="0"/>
              </a:spcBef>
              <a:spcAft>
                <a:spcPts val="0"/>
              </a:spcAft>
              <a:buNone/>
              <a:defRPr sz="1200" b="0" i="0" u="none" strike="noStrike" cap="none">
                <a:solidFill>
                  <a:srgbClr val="898989"/>
                </a:solidFill>
                <a:latin typeface="Quattrocento Sans"/>
                <a:ea typeface="Quattrocento Sans"/>
                <a:cs typeface="Quattrocento Sans"/>
                <a:sym typeface="Quattrocento Sans"/>
              </a:defRPr>
            </a:lvl7pPr>
            <a:lvl8pPr marL="0" lvl="7" indent="0" algn="r">
              <a:spcBef>
                <a:spcPts val="0"/>
              </a:spcBef>
              <a:spcAft>
                <a:spcPts val="0"/>
              </a:spcAft>
              <a:buNone/>
              <a:defRPr sz="1200" b="0" i="0" u="none" strike="noStrike" cap="none">
                <a:solidFill>
                  <a:srgbClr val="898989"/>
                </a:solidFill>
                <a:latin typeface="Quattrocento Sans"/>
                <a:ea typeface="Quattrocento Sans"/>
                <a:cs typeface="Quattrocento Sans"/>
                <a:sym typeface="Quattrocento Sans"/>
              </a:defRPr>
            </a:lvl8pPr>
            <a:lvl9pPr marL="0" lvl="8" indent="0" algn="r">
              <a:spcBef>
                <a:spcPts val="0"/>
              </a:spcBef>
              <a:spcAft>
                <a:spcPts val="0"/>
              </a:spcAft>
              <a:buNone/>
              <a:defRPr sz="1200" b="0" i="0" u="none" strike="noStrike" cap="none">
                <a:solidFill>
                  <a:srgbClr val="898989"/>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ölüm Üst Bilgisi">
  <p:cSld name="Bölüm Üst Bilgisi">
    <p:spTree>
      <p:nvGrpSpPr>
        <p:cNvPr id="1" name="Shape 37"/>
        <p:cNvGrpSpPr/>
        <p:nvPr/>
      </p:nvGrpSpPr>
      <p:grpSpPr>
        <a:xfrm>
          <a:off x="0" y="0"/>
          <a:ext cx="0" cy="0"/>
          <a:chOff x="0" y="0"/>
          <a:chExt cx="0" cy="0"/>
        </a:xfrm>
      </p:grpSpPr>
      <p:sp>
        <p:nvSpPr>
          <p:cNvPr id="38" name="Google Shape;38;p30"/>
          <p:cNvSpPr/>
          <p:nvPr/>
        </p:nvSpPr>
        <p:spPr>
          <a:xfrm>
            <a:off x="255588" y="263525"/>
            <a:ext cx="11682412" cy="6330950"/>
          </a:xfrm>
          <a:prstGeom prst="rect">
            <a:avLst/>
          </a:prstGeom>
          <a:solidFill>
            <a:srgbClr val="F5F5F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9" name="Google Shape;39;p30"/>
          <p:cNvSpPr/>
          <p:nvPr/>
        </p:nvSpPr>
        <p:spPr>
          <a:xfrm>
            <a:off x="255588" y="263525"/>
            <a:ext cx="11680825" cy="2071688"/>
          </a:xfrm>
          <a:prstGeom prst="rect">
            <a:avLst/>
          </a:prstGeom>
          <a:solidFill>
            <a:srgbClr val="A0197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0" name="Google Shape;40;p30"/>
          <p:cNvSpPr txBox="1">
            <a:spLocks noGrp="1"/>
          </p:cNvSpPr>
          <p:nvPr>
            <p:ph type="title"/>
          </p:nvPr>
        </p:nvSpPr>
        <p:spPr>
          <a:xfrm>
            <a:off x="521208" y="1536192"/>
            <a:ext cx="6876288" cy="64008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SzPts val="1400"/>
              <a:buNone/>
              <a:defRPr sz="3600">
                <a:solidFill>
                  <a:schemeClr val="lt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41" name="Google Shape;41;p30"/>
          <p:cNvSpPr txBox="1">
            <a:spLocks noGrp="1"/>
          </p:cNvSpPr>
          <p:nvPr>
            <p:ph type="body" idx="1"/>
          </p:nvPr>
        </p:nvSpPr>
        <p:spPr>
          <a:xfrm>
            <a:off x="539496" y="2560320"/>
            <a:ext cx="9445752" cy="3977640"/>
          </a:xfrm>
          <a:prstGeom prst="rect">
            <a:avLst/>
          </a:prstGeom>
          <a:noFill/>
          <a:ln>
            <a:noFill/>
          </a:ln>
        </p:spPr>
        <p:txBody>
          <a:bodyPr spcFirstLastPara="1" wrap="square" lIns="91425" tIns="45700" rIns="91425" bIns="45700" anchor="t" anchorCtr="0">
            <a:normAutofit/>
          </a:bodyPr>
          <a:lstStyle>
            <a:lvl1pPr marL="457200" lvl="0" indent="-381000" algn="l">
              <a:lnSpc>
                <a:spcPct val="90000"/>
              </a:lnSpc>
              <a:spcBef>
                <a:spcPts val="1000"/>
              </a:spcBef>
              <a:spcAft>
                <a:spcPts val="0"/>
              </a:spcAft>
              <a:buClr>
                <a:srgbClr val="3F3F3F"/>
              </a:buClr>
              <a:buSzPts val="2400"/>
              <a:buChar char="•"/>
              <a:defRPr sz="2400">
                <a:solidFill>
                  <a:srgbClr val="3F3F3F"/>
                </a:solidFill>
                <a:latin typeface="Quattrocento Sans"/>
                <a:ea typeface="Quattrocento Sans"/>
                <a:cs typeface="Quattrocento Sans"/>
                <a:sym typeface="Quattrocento Sans"/>
              </a:defRPr>
            </a:lvl1pPr>
            <a:lvl2pPr marL="914400" lvl="1" indent="-304800" algn="l">
              <a:lnSpc>
                <a:spcPct val="90000"/>
              </a:lnSpc>
              <a:spcBef>
                <a:spcPts val="500"/>
              </a:spcBef>
              <a:spcAft>
                <a:spcPts val="0"/>
              </a:spcAft>
              <a:buClr>
                <a:srgbClr val="3F3F3F"/>
              </a:buClr>
              <a:buSzPts val="1200"/>
              <a:buChar char="•"/>
              <a:defRPr sz="1200">
                <a:solidFill>
                  <a:srgbClr val="3F3F3F"/>
                </a:solidFill>
              </a:defRPr>
            </a:lvl2pPr>
            <a:lvl3pPr marL="1371600" lvl="2" indent="-304800" algn="l">
              <a:lnSpc>
                <a:spcPct val="90000"/>
              </a:lnSpc>
              <a:spcBef>
                <a:spcPts val="500"/>
              </a:spcBef>
              <a:spcAft>
                <a:spcPts val="0"/>
              </a:spcAft>
              <a:buClr>
                <a:srgbClr val="3F3F3F"/>
              </a:buClr>
              <a:buSzPts val="1200"/>
              <a:buChar char="•"/>
              <a:defRPr sz="1200">
                <a:solidFill>
                  <a:srgbClr val="3F3F3F"/>
                </a:solidFill>
              </a:defRPr>
            </a:lvl3pPr>
            <a:lvl4pPr marL="1828800" lvl="3" indent="-304800" algn="l">
              <a:lnSpc>
                <a:spcPct val="90000"/>
              </a:lnSpc>
              <a:spcBef>
                <a:spcPts val="500"/>
              </a:spcBef>
              <a:spcAft>
                <a:spcPts val="0"/>
              </a:spcAft>
              <a:buClr>
                <a:srgbClr val="3F3F3F"/>
              </a:buClr>
              <a:buSzPts val="1200"/>
              <a:buChar char="•"/>
              <a:defRPr sz="1200">
                <a:solidFill>
                  <a:srgbClr val="3F3F3F"/>
                </a:solidFill>
              </a:defRPr>
            </a:lvl4pPr>
            <a:lvl5pPr marL="2286000" lvl="4" indent="-304800" algn="l">
              <a:lnSpc>
                <a:spcPct val="90000"/>
              </a:lnSpc>
              <a:spcBef>
                <a:spcPts val="500"/>
              </a:spcBef>
              <a:spcAft>
                <a:spcPts val="0"/>
              </a:spcAft>
              <a:buClr>
                <a:srgbClr val="3F3F3F"/>
              </a:buClr>
              <a:buSzPts val="1200"/>
              <a:buChar char="•"/>
              <a:defRPr sz="1200">
                <a:solidFill>
                  <a:srgbClr val="3F3F3F"/>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2" name="Google Shape;42;p3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sz="1200">
                <a:solidFill>
                  <a:srgbClr val="888888"/>
                </a:solidFill>
                <a:latin typeface="Quattrocento Sans"/>
                <a:ea typeface="Quattrocento Sans"/>
                <a:cs typeface="Quattrocento Sans"/>
                <a:sym typeface="Quattrocento San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3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sz="1200">
                <a:solidFill>
                  <a:srgbClr val="888888"/>
                </a:solidFill>
                <a:latin typeface="Quattrocento Sans"/>
                <a:ea typeface="Quattrocento Sans"/>
                <a:cs typeface="Quattrocento Sans"/>
                <a:sym typeface="Quattrocento San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3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None/>
              <a:defRPr sz="1200">
                <a:solidFill>
                  <a:srgbClr val="898989"/>
                </a:solidFill>
                <a:latin typeface="Quattrocento Sans"/>
                <a:ea typeface="Quattrocento Sans"/>
                <a:cs typeface="Quattrocento Sans"/>
                <a:sym typeface="Quattrocento Sans"/>
              </a:defRPr>
            </a:lvl1pPr>
            <a:lvl2pPr marL="0" lvl="1" indent="0" algn="r">
              <a:spcBef>
                <a:spcPts val="0"/>
              </a:spcBef>
              <a:spcAft>
                <a:spcPts val="0"/>
              </a:spcAft>
              <a:buNone/>
              <a:defRPr sz="1200">
                <a:solidFill>
                  <a:srgbClr val="898989"/>
                </a:solidFill>
                <a:latin typeface="Quattrocento Sans"/>
                <a:ea typeface="Quattrocento Sans"/>
                <a:cs typeface="Quattrocento Sans"/>
                <a:sym typeface="Quattrocento Sans"/>
              </a:defRPr>
            </a:lvl2pPr>
            <a:lvl3pPr marL="0" lvl="2" indent="0" algn="r">
              <a:spcBef>
                <a:spcPts val="0"/>
              </a:spcBef>
              <a:spcAft>
                <a:spcPts val="0"/>
              </a:spcAft>
              <a:buNone/>
              <a:defRPr sz="1200">
                <a:solidFill>
                  <a:srgbClr val="898989"/>
                </a:solidFill>
                <a:latin typeface="Quattrocento Sans"/>
                <a:ea typeface="Quattrocento Sans"/>
                <a:cs typeface="Quattrocento Sans"/>
                <a:sym typeface="Quattrocento Sans"/>
              </a:defRPr>
            </a:lvl3pPr>
            <a:lvl4pPr marL="0" lvl="3" indent="0" algn="r">
              <a:spcBef>
                <a:spcPts val="0"/>
              </a:spcBef>
              <a:spcAft>
                <a:spcPts val="0"/>
              </a:spcAft>
              <a:buNone/>
              <a:defRPr sz="1200">
                <a:solidFill>
                  <a:srgbClr val="898989"/>
                </a:solidFill>
                <a:latin typeface="Quattrocento Sans"/>
                <a:ea typeface="Quattrocento Sans"/>
                <a:cs typeface="Quattrocento Sans"/>
                <a:sym typeface="Quattrocento Sans"/>
              </a:defRPr>
            </a:lvl4pPr>
            <a:lvl5pPr marL="0" lvl="4" indent="0" algn="r">
              <a:spcBef>
                <a:spcPts val="0"/>
              </a:spcBef>
              <a:spcAft>
                <a:spcPts val="0"/>
              </a:spcAft>
              <a:buNone/>
              <a:defRPr sz="1200">
                <a:solidFill>
                  <a:srgbClr val="898989"/>
                </a:solidFill>
                <a:latin typeface="Quattrocento Sans"/>
                <a:ea typeface="Quattrocento Sans"/>
                <a:cs typeface="Quattrocento Sans"/>
                <a:sym typeface="Quattrocento Sans"/>
              </a:defRPr>
            </a:lvl5pPr>
            <a:lvl6pPr marL="0" lvl="5" indent="0" algn="r">
              <a:spcBef>
                <a:spcPts val="0"/>
              </a:spcBef>
              <a:spcAft>
                <a:spcPts val="0"/>
              </a:spcAft>
              <a:buNone/>
              <a:defRPr sz="1200">
                <a:solidFill>
                  <a:srgbClr val="898989"/>
                </a:solidFill>
                <a:latin typeface="Quattrocento Sans"/>
                <a:ea typeface="Quattrocento Sans"/>
                <a:cs typeface="Quattrocento Sans"/>
                <a:sym typeface="Quattrocento Sans"/>
              </a:defRPr>
            </a:lvl6pPr>
            <a:lvl7pPr marL="0" lvl="6" indent="0" algn="r">
              <a:spcBef>
                <a:spcPts val="0"/>
              </a:spcBef>
              <a:spcAft>
                <a:spcPts val="0"/>
              </a:spcAft>
              <a:buNone/>
              <a:defRPr sz="1200">
                <a:solidFill>
                  <a:srgbClr val="898989"/>
                </a:solidFill>
                <a:latin typeface="Quattrocento Sans"/>
                <a:ea typeface="Quattrocento Sans"/>
                <a:cs typeface="Quattrocento Sans"/>
                <a:sym typeface="Quattrocento Sans"/>
              </a:defRPr>
            </a:lvl7pPr>
            <a:lvl8pPr marL="0" lvl="7" indent="0" algn="r">
              <a:spcBef>
                <a:spcPts val="0"/>
              </a:spcBef>
              <a:spcAft>
                <a:spcPts val="0"/>
              </a:spcAft>
              <a:buNone/>
              <a:defRPr sz="1200">
                <a:solidFill>
                  <a:srgbClr val="898989"/>
                </a:solidFill>
                <a:latin typeface="Quattrocento Sans"/>
                <a:ea typeface="Quattrocento Sans"/>
                <a:cs typeface="Quattrocento Sans"/>
                <a:sym typeface="Quattrocento Sans"/>
              </a:defRPr>
            </a:lvl8pPr>
            <a:lvl9pPr marL="0" lvl="8" indent="0" algn="r">
              <a:spcBef>
                <a:spcPts val="0"/>
              </a:spcBef>
              <a:spcAft>
                <a:spcPts val="0"/>
              </a:spcAft>
              <a:buNone/>
              <a:defRPr sz="1200">
                <a:solidFill>
                  <a:srgbClr val="898989"/>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aşlık ve Metin">
  <p:cSld name="Başlık ve Metin">
    <p:spTree>
      <p:nvGrpSpPr>
        <p:cNvPr id="1" name="Shape 45"/>
        <p:cNvGrpSpPr/>
        <p:nvPr/>
      </p:nvGrpSpPr>
      <p:grpSpPr>
        <a:xfrm>
          <a:off x="0" y="0"/>
          <a:ext cx="0" cy="0"/>
          <a:chOff x="0" y="0"/>
          <a:chExt cx="0" cy="0"/>
        </a:xfrm>
      </p:grpSpPr>
      <p:pic>
        <p:nvPicPr>
          <p:cNvPr id="46" name="Google Shape;46;p31"/>
          <p:cNvPicPr preferRelativeResize="0"/>
          <p:nvPr/>
        </p:nvPicPr>
        <p:blipFill rotWithShape="1">
          <a:blip r:embed="rId2">
            <a:alphaModFix/>
          </a:blip>
          <a:srcRect t="-3"/>
          <a:stretch/>
        </p:blipFill>
        <p:spPr>
          <a:xfrm>
            <a:off x="268288" y="4802188"/>
            <a:ext cx="11655425" cy="1785937"/>
          </a:xfrm>
          <a:prstGeom prst="rect">
            <a:avLst/>
          </a:prstGeom>
          <a:noFill/>
          <a:ln>
            <a:noFill/>
          </a:ln>
        </p:spPr>
      </p:pic>
      <p:sp>
        <p:nvSpPr>
          <p:cNvPr id="47" name="Google Shape;47;p31"/>
          <p:cNvSpPr txBox="1">
            <a:spLocks noGrp="1"/>
          </p:cNvSpPr>
          <p:nvPr>
            <p:ph type="body" idx="1"/>
          </p:nvPr>
        </p:nvSpPr>
        <p:spPr>
          <a:xfrm>
            <a:off x="604433" y="1604211"/>
            <a:ext cx="10983131" cy="4572752"/>
          </a:xfrm>
          <a:prstGeom prst="rect">
            <a:avLst/>
          </a:prstGeom>
          <a:noFill/>
          <a:ln>
            <a:noFill/>
          </a:ln>
        </p:spPr>
        <p:txBody>
          <a:bodyPr spcFirstLastPara="1" wrap="square" lIns="91425" tIns="45700" rIns="91425" bIns="45700" anchor="t" anchorCtr="0">
            <a:normAutofit/>
          </a:bodyPr>
          <a:lstStyle>
            <a:lvl1pPr marL="457200" lvl="0" indent="-406400" algn="l">
              <a:lnSpc>
                <a:spcPct val="90000"/>
              </a:lnSpc>
              <a:spcBef>
                <a:spcPts val="1000"/>
              </a:spcBef>
              <a:spcAft>
                <a:spcPts val="0"/>
              </a:spcAft>
              <a:buClr>
                <a:schemeClr val="dk1"/>
              </a:buClr>
              <a:buSzPts val="2800"/>
              <a:buFont typeface="Noto Sans Symbols"/>
              <a:buChar char="▪"/>
              <a:defRPr sz="2800">
                <a:solidFill>
                  <a:schemeClr val="dk1"/>
                </a:solidFill>
                <a:latin typeface="Quattrocento Sans"/>
                <a:ea typeface="Quattrocento Sans"/>
                <a:cs typeface="Quattrocento Sans"/>
                <a:sym typeface="Quattrocento Sans"/>
              </a:defRPr>
            </a:lvl1pPr>
            <a:lvl2pPr marL="914400" lvl="1" indent="-381000" algn="l">
              <a:lnSpc>
                <a:spcPct val="90000"/>
              </a:lnSpc>
              <a:spcBef>
                <a:spcPts val="1200"/>
              </a:spcBef>
              <a:spcAft>
                <a:spcPts val="0"/>
              </a:spcAft>
              <a:buClr>
                <a:schemeClr val="dk1"/>
              </a:buClr>
              <a:buSzPts val="2400"/>
              <a:buFont typeface="Noto Sans Symbols"/>
              <a:buChar char="▪"/>
              <a:defRPr sz="2400">
                <a:solidFill>
                  <a:schemeClr val="dk1"/>
                </a:solidFill>
                <a:latin typeface="Quattrocento Sans"/>
                <a:ea typeface="Quattrocento Sans"/>
                <a:cs typeface="Quattrocento Sans"/>
                <a:sym typeface="Quattrocento Sans"/>
              </a:defRPr>
            </a:lvl2pPr>
            <a:lvl3pPr marL="1371600" lvl="2" indent="-355600" algn="l">
              <a:lnSpc>
                <a:spcPct val="90000"/>
              </a:lnSpc>
              <a:spcBef>
                <a:spcPts val="1200"/>
              </a:spcBef>
              <a:spcAft>
                <a:spcPts val="0"/>
              </a:spcAft>
              <a:buClr>
                <a:schemeClr val="dk1"/>
              </a:buClr>
              <a:buSzPts val="2000"/>
              <a:buFont typeface="Noto Sans Symbols"/>
              <a:buChar char="▪"/>
              <a:defRPr sz="2000">
                <a:solidFill>
                  <a:schemeClr val="dk1"/>
                </a:solidFill>
                <a:latin typeface="Quattrocento Sans"/>
                <a:ea typeface="Quattrocento Sans"/>
                <a:cs typeface="Quattrocento Sans"/>
                <a:sym typeface="Quattrocento Sans"/>
              </a:defRPr>
            </a:lvl3pPr>
            <a:lvl4pPr marL="1828800" lvl="3" indent="-342900" algn="l">
              <a:lnSpc>
                <a:spcPct val="90000"/>
              </a:lnSpc>
              <a:spcBef>
                <a:spcPts val="500"/>
              </a:spcBef>
              <a:spcAft>
                <a:spcPts val="0"/>
              </a:spcAft>
              <a:buClr>
                <a:schemeClr val="dk1"/>
              </a:buClr>
              <a:buSzPts val="1800"/>
              <a:buFont typeface="Quattrocento Sans"/>
              <a:buChar char=" "/>
              <a:defRPr/>
            </a:lvl4pPr>
            <a:lvl5pPr marL="2286000" lvl="4" indent="-342900" algn="l">
              <a:lnSpc>
                <a:spcPct val="90000"/>
              </a:lnSpc>
              <a:spcBef>
                <a:spcPts val="500"/>
              </a:spcBef>
              <a:spcAft>
                <a:spcPts val="0"/>
              </a:spcAft>
              <a:buClr>
                <a:schemeClr val="dk1"/>
              </a:buClr>
              <a:buSzPts val="1800"/>
              <a:buFont typeface="Quattrocento Sans"/>
              <a:buChar char=" "/>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8" name="Google Shape;48;p31"/>
          <p:cNvSpPr txBox="1">
            <a:spLocks noGrp="1"/>
          </p:cNvSpPr>
          <p:nvPr>
            <p:ph type="title"/>
          </p:nvPr>
        </p:nvSpPr>
        <p:spPr>
          <a:xfrm>
            <a:off x="604838" y="449263"/>
            <a:ext cx="10982325" cy="747712"/>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Yalnızca Başlık">
  <p:cSld name="Yalnızca Başlık">
    <p:spTree>
      <p:nvGrpSpPr>
        <p:cNvPr id="1" name="Shape 49"/>
        <p:cNvGrpSpPr/>
        <p:nvPr/>
      </p:nvGrpSpPr>
      <p:grpSpPr>
        <a:xfrm>
          <a:off x="0" y="0"/>
          <a:ext cx="0" cy="0"/>
          <a:chOff x="0" y="0"/>
          <a:chExt cx="0" cy="0"/>
        </a:xfrm>
      </p:grpSpPr>
      <p:sp>
        <p:nvSpPr>
          <p:cNvPr id="50" name="Google Shape;50;p32"/>
          <p:cNvSpPr/>
          <p:nvPr/>
        </p:nvSpPr>
        <p:spPr>
          <a:xfrm>
            <a:off x="255588" y="265113"/>
            <a:ext cx="11684000" cy="6332537"/>
          </a:xfrm>
          <a:prstGeom prst="rect">
            <a:avLst/>
          </a:prstGeom>
          <a:solidFill>
            <a:srgbClr val="F5F5F5"/>
          </a:solidFill>
          <a:ln>
            <a:noFill/>
          </a:ln>
        </p:spPr>
        <p:txBody>
          <a:bodyPr spcFirstLastPara="1" wrap="square" lIns="91425" tIns="45700" rIns="91425" bIns="45700" anchor="b"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cxnSp>
        <p:nvCxnSpPr>
          <p:cNvPr id="51" name="Google Shape;51;p32"/>
          <p:cNvCxnSpPr/>
          <p:nvPr/>
        </p:nvCxnSpPr>
        <p:spPr>
          <a:xfrm>
            <a:off x="604838" y="1196975"/>
            <a:ext cx="10982325" cy="0"/>
          </a:xfrm>
          <a:prstGeom prst="straightConnector1">
            <a:avLst/>
          </a:prstGeom>
          <a:noFill/>
          <a:ln w="25400" cap="flat" cmpd="sng">
            <a:solidFill>
              <a:srgbClr val="A0197D"/>
            </a:solidFill>
            <a:prstDash val="solid"/>
            <a:miter lim="800000"/>
            <a:headEnd type="none" w="sm" len="sm"/>
            <a:tailEnd type="none" w="sm" len="sm"/>
          </a:ln>
        </p:spPr>
      </p:cxnSp>
      <p:sp>
        <p:nvSpPr>
          <p:cNvPr id="52" name="Google Shape;52;p32"/>
          <p:cNvSpPr txBox="1">
            <a:spLocks noGrp="1"/>
          </p:cNvSpPr>
          <p:nvPr>
            <p:ph type="title"/>
          </p:nvPr>
        </p:nvSpPr>
        <p:spPr>
          <a:xfrm>
            <a:off x="604838" y="449263"/>
            <a:ext cx="10982325" cy="747712"/>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tandard">
  <p:cSld name="Standard">
    <p:spTree>
      <p:nvGrpSpPr>
        <p:cNvPr id="1" name="Shape 53"/>
        <p:cNvGrpSpPr/>
        <p:nvPr/>
      </p:nvGrpSpPr>
      <p:grpSpPr>
        <a:xfrm>
          <a:off x="0" y="0"/>
          <a:ext cx="0" cy="0"/>
          <a:chOff x="0" y="0"/>
          <a:chExt cx="0" cy="0"/>
        </a:xfrm>
      </p:grpSpPr>
      <p:sp>
        <p:nvSpPr>
          <p:cNvPr id="54" name="Google Shape;54;p33"/>
          <p:cNvSpPr/>
          <p:nvPr/>
        </p:nvSpPr>
        <p:spPr>
          <a:xfrm>
            <a:off x="255588" y="265113"/>
            <a:ext cx="11684000" cy="6332537"/>
          </a:xfrm>
          <a:prstGeom prst="rect">
            <a:avLst/>
          </a:prstGeom>
          <a:solidFill>
            <a:srgbClr val="F5F5F5"/>
          </a:solidFill>
          <a:ln>
            <a:noFill/>
          </a:ln>
        </p:spPr>
        <p:txBody>
          <a:bodyPr spcFirstLastPara="1" wrap="square" lIns="91425" tIns="45700" rIns="91425" bIns="45700" anchor="b"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cxnSp>
        <p:nvCxnSpPr>
          <p:cNvPr id="55" name="Google Shape;55;p33"/>
          <p:cNvCxnSpPr/>
          <p:nvPr/>
        </p:nvCxnSpPr>
        <p:spPr>
          <a:xfrm>
            <a:off x="604838" y="1196975"/>
            <a:ext cx="10982325" cy="0"/>
          </a:xfrm>
          <a:prstGeom prst="straightConnector1">
            <a:avLst/>
          </a:prstGeom>
          <a:noFill/>
          <a:ln w="25400" cap="flat" cmpd="sng">
            <a:solidFill>
              <a:srgbClr val="A0197D"/>
            </a:solidFill>
            <a:prstDash val="solid"/>
            <a:miter lim="800000"/>
            <a:headEnd type="none" w="sm" len="sm"/>
            <a:tailEnd type="none" w="sm" len="sm"/>
          </a:ln>
        </p:spPr>
      </p:cxnSp>
      <p:pic>
        <p:nvPicPr>
          <p:cNvPr id="56" name="Google Shape;56;p33"/>
          <p:cNvPicPr preferRelativeResize="0"/>
          <p:nvPr/>
        </p:nvPicPr>
        <p:blipFill rotWithShape="1">
          <a:blip r:embed="rId2">
            <a:alphaModFix/>
          </a:blip>
          <a:srcRect l="-41783" t="-3"/>
          <a:stretch/>
        </p:blipFill>
        <p:spPr>
          <a:xfrm>
            <a:off x="268288" y="4802188"/>
            <a:ext cx="11655425" cy="1785937"/>
          </a:xfrm>
          <a:prstGeom prst="rect">
            <a:avLst/>
          </a:prstGeom>
          <a:noFill/>
          <a:ln>
            <a:noFill/>
          </a:ln>
        </p:spPr>
      </p:pic>
      <p:sp>
        <p:nvSpPr>
          <p:cNvPr id="57" name="Google Shape;57;p33"/>
          <p:cNvSpPr txBox="1">
            <a:spLocks noGrp="1"/>
          </p:cNvSpPr>
          <p:nvPr>
            <p:ph type="title"/>
          </p:nvPr>
        </p:nvSpPr>
        <p:spPr>
          <a:xfrm>
            <a:off x="604838" y="449263"/>
            <a:ext cx="10982325" cy="747712"/>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oş" type="blank">
  <p:cSld name="BLANK">
    <p:spTree>
      <p:nvGrpSpPr>
        <p:cNvPr id="1" name="Shape 58"/>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26"/>
          <p:cNvSpPr/>
          <p:nvPr/>
        </p:nvSpPr>
        <p:spPr>
          <a:xfrm>
            <a:off x="255588" y="265113"/>
            <a:ext cx="11684000" cy="6332537"/>
          </a:xfrm>
          <a:prstGeom prst="rect">
            <a:avLst/>
          </a:prstGeom>
          <a:solidFill>
            <a:srgbClr val="F5F5F5"/>
          </a:solidFill>
          <a:ln>
            <a:noFill/>
          </a:ln>
        </p:spPr>
        <p:txBody>
          <a:bodyPr spcFirstLastPara="1" wrap="square" lIns="91425" tIns="45700" rIns="91425" bIns="45700" anchor="b"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1" name="Google Shape;11;p26"/>
          <p:cNvSpPr txBox="1">
            <a:spLocks noGrp="1"/>
          </p:cNvSpPr>
          <p:nvPr>
            <p:ph type="title"/>
          </p:nvPr>
        </p:nvSpPr>
        <p:spPr>
          <a:xfrm>
            <a:off x="604838" y="449263"/>
            <a:ext cx="10982325" cy="747712"/>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SzPts val="1400"/>
              <a:buNone/>
              <a:defRPr sz="2800" b="0" i="0" u="none" strike="noStrike" cap="none">
                <a:solidFill>
                  <a:srgbClr val="3B3838"/>
                </a:solidFill>
                <a:latin typeface="Quattrocento Sans"/>
                <a:ea typeface="Quattrocento Sans"/>
                <a:cs typeface="Quattrocento Sans"/>
                <a:sym typeface="Quattrocento Sans"/>
              </a:defRPr>
            </a:lvl1pPr>
            <a:lvl2pPr marR="0" lvl="1" algn="l" rtl="0">
              <a:lnSpc>
                <a:spcPct val="90000"/>
              </a:lnSpc>
              <a:spcBef>
                <a:spcPts val="0"/>
              </a:spcBef>
              <a:spcAft>
                <a:spcPts val="0"/>
              </a:spcAft>
              <a:buSzPts val="1400"/>
              <a:buNone/>
              <a:defRPr sz="2800" b="0" i="0" u="none" strike="noStrike" cap="none">
                <a:solidFill>
                  <a:srgbClr val="3B3838"/>
                </a:solidFill>
                <a:latin typeface="Quattrocento Sans"/>
                <a:ea typeface="Quattrocento Sans"/>
                <a:cs typeface="Quattrocento Sans"/>
                <a:sym typeface="Quattrocento Sans"/>
              </a:defRPr>
            </a:lvl2pPr>
            <a:lvl3pPr marR="0" lvl="2" algn="l" rtl="0">
              <a:lnSpc>
                <a:spcPct val="90000"/>
              </a:lnSpc>
              <a:spcBef>
                <a:spcPts val="0"/>
              </a:spcBef>
              <a:spcAft>
                <a:spcPts val="0"/>
              </a:spcAft>
              <a:buSzPts val="1400"/>
              <a:buNone/>
              <a:defRPr sz="2800" b="0" i="0" u="none" strike="noStrike" cap="none">
                <a:solidFill>
                  <a:srgbClr val="3B3838"/>
                </a:solidFill>
                <a:latin typeface="Quattrocento Sans"/>
                <a:ea typeface="Quattrocento Sans"/>
                <a:cs typeface="Quattrocento Sans"/>
                <a:sym typeface="Quattrocento Sans"/>
              </a:defRPr>
            </a:lvl3pPr>
            <a:lvl4pPr marR="0" lvl="3" algn="l" rtl="0">
              <a:lnSpc>
                <a:spcPct val="90000"/>
              </a:lnSpc>
              <a:spcBef>
                <a:spcPts val="0"/>
              </a:spcBef>
              <a:spcAft>
                <a:spcPts val="0"/>
              </a:spcAft>
              <a:buSzPts val="1400"/>
              <a:buNone/>
              <a:defRPr sz="2800" b="0" i="0" u="none" strike="noStrike" cap="none">
                <a:solidFill>
                  <a:srgbClr val="3B3838"/>
                </a:solidFill>
                <a:latin typeface="Quattrocento Sans"/>
                <a:ea typeface="Quattrocento Sans"/>
                <a:cs typeface="Quattrocento Sans"/>
                <a:sym typeface="Quattrocento Sans"/>
              </a:defRPr>
            </a:lvl4pPr>
            <a:lvl5pPr marR="0" lvl="4" algn="l" rtl="0">
              <a:lnSpc>
                <a:spcPct val="90000"/>
              </a:lnSpc>
              <a:spcBef>
                <a:spcPts val="0"/>
              </a:spcBef>
              <a:spcAft>
                <a:spcPts val="0"/>
              </a:spcAft>
              <a:buSzPts val="1400"/>
              <a:buNone/>
              <a:defRPr sz="2800" b="0" i="0" u="none" strike="noStrike" cap="none">
                <a:solidFill>
                  <a:srgbClr val="3B3838"/>
                </a:solidFill>
                <a:latin typeface="Quattrocento Sans"/>
                <a:ea typeface="Quattrocento Sans"/>
                <a:cs typeface="Quattrocento Sans"/>
                <a:sym typeface="Quattrocento Sans"/>
              </a:defRPr>
            </a:lvl5pPr>
            <a:lvl6pPr marR="0" lvl="5" algn="l" rtl="0">
              <a:lnSpc>
                <a:spcPct val="90000"/>
              </a:lnSpc>
              <a:spcBef>
                <a:spcPts val="0"/>
              </a:spcBef>
              <a:spcAft>
                <a:spcPts val="0"/>
              </a:spcAft>
              <a:buSzPts val="1400"/>
              <a:buNone/>
              <a:defRPr sz="2800" b="0" i="0" u="none" strike="noStrike" cap="none">
                <a:solidFill>
                  <a:srgbClr val="3B3838"/>
                </a:solidFill>
                <a:latin typeface="Quattrocento Sans"/>
                <a:ea typeface="Quattrocento Sans"/>
                <a:cs typeface="Quattrocento Sans"/>
                <a:sym typeface="Quattrocento Sans"/>
              </a:defRPr>
            </a:lvl6pPr>
            <a:lvl7pPr marR="0" lvl="6" algn="l" rtl="0">
              <a:lnSpc>
                <a:spcPct val="90000"/>
              </a:lnSpc>
              <a:spcBef>
                <a:spcPts val="0"/>
              </a:spcBef>
              <a:spcAft>
                <a:spcPts val="0"/>
              </a:spcAft>
              <a:buSzPts val="1400"/>
              <a:buNone/>
              <a:defRPr sz="2800" b="0" i="0" u="none" strike="noStrike" cap="none">
                <a:solidFill>
                  <a:srgbClr val="3B3838"/>
                </a:solidFill>
                <a:latin typeface="Quattrocento Sans"/>
                <a:ea typeface="Quattrocento Sans"/>
                <a:cs typeface="Quattrocento Sans"/>
                <a:sym typeface="Quattrocento Sans"/>
              </a:defRPr>
            </a:lvl7pPr>
            <a:lvl8pPr marR="0" lvl="7" algn="l" rtl="0">
              <a:lnSpc>
                <a:spcPct val="90000"/>
              </a:lnSpc>
              <a:spcBef>
                <a:spcPts val="0"/>
              </a:spcBef>
              <a:spcAft>
                <a:spcPts val="0"/>
              </a:spcAft>
              <a:buSzPts val="1400"/>
              <a:buNone/>
              <a:defRPr sz="2800" b="0" i="0" u="none" strike="noStrike" cap="none">
                <a:solidFill>
                  <a:srgbClr val="3B3838"/>
                </a:solidFill>
                <a:latin typeface="Quattrocento Sans"/>
                <a:ea typeface="Quattrocento Sans"/>
                <a:cs typeface="Quattrocento Sans"/>
                <a:sym typeface="Quattrocento Sans"/>
              </a:defRPr>
            </a:lvl8pPr>
            <a:lvl9pPr marR="0" lvl="8" algn="l" rtl="0">
              <a:lnSpc>
                <a:spcPct val="90000"/>
              </a:lnSpc>
              <a:spcBef>
                <a:spcPts val="0"/>
              </a:spcBef>
              <a:spcAft>
                <a:spcPts val="0"/>
              </a:spcAft>
              <a:buSzPts val="1400"/>
              <a:buNone/>
              <a:defRPr sz="2800" b="0" i="0" u="none" strike="noStrike" cap="none">
                <a:solidFill>
                  <a:srgbClr val="3B3838"/>
                </a:solidFill>
                <a:latin typeface="Quattrocento Sans"/>
                <a:ea typeface="Quattrocento Sans"/>
                <a:cs typeface="Quattrocento Sans"/>
                <a:sym typeface="Quattrocento Sans"/>
              </a:defRPr>
            </a:lvl9pPr>
          </a:lstStyle>
          <a:p>
            <a:endParaRPr/>
          </a:p>
        </p:txBody>
      </p:sp>
      <p:sp>
        <p:nvSpPr>
          <p:cNvPr id="12" name="Google Shape;12;p26"/>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Quattrocento Sans"/>
                <a:ea typeface="Quattrocento Sans"/>
                <a:cs typeface="Quattrocento Sans"/>
                <a:sym typeface="Quattrocento Sans"/>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Quattrocento Sans"/>
                <a:ea typeface="Quattrocento Sans"/>
                <a:cs typeface="Quattrocento Sans"/>
                <a:sym typeface="Quattrocento Sans"/>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13" name="Google Shape;13;p2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Quattrocento Sans"/>
                <a:ea typeface="Quattrocento Sans"/>
                <a:cs typeface="Quattrocento Sans"/>
                <a:sym typeface="Quattrocento Sans"/>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4" name="Google Shape;14;p2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Quattrocento Sans"/>
                <a:ea typeface="Quattrocento Sans"/>
                <a:cs typeface="Quattrocento Sans"/>
                <a:sym typeface="Quattrocento Sans"/>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5" name="Google Shape;15;p2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spcAft>
                <a:spcPts val="0"/>
              </a:spcAft>
              <a:buNone/>
              <a:defRPr sz="1200" b="0" i="0" u="none" strike="noStrike" cap="none">
                <a:solidFill>
                  <a:srgbClr val="898989"/>
                </a:solidFill>
                <a:latin typeface="Quattrocento Sans"/>
                <a:ea typeface="Quattrocento Sans"/>
                <a:cs typeface="Quattrocento Sans"/>
                <a:sym typeface="Quattrocento Sans"/>
              </a:defRPr>
            </a:lvl1pPr>
            <a:lvl2pPr marL="0" marR="0" lvl="1" indent="0" algn="r" rtl="0">
              <a:spcBef>
                <a:spcPts val="0"/>
              </a:spcBef>
              <a:spcAft>
                <a:spcPts val="0"/>
              </a:spcAft>
              <a:buNone/>
              <a:defRPr sz="1200" b="0" i="0" u="none" strike="noStrike" cap="none">
                <a:solidFill>
                  <a:srgbClr val="898989"/>
                </a:solidFill>
                <a:latin typeface="Quattrocento Sans"/>
                <a:ea typeface="Quattrocento Sans"/>
                <a:cs typeface="Quattrocento Sans"/>
                <a:sym typeface="Quattrocento Sans"/>
              </a:defRPr>
            </a:lvl2pPr>
            <a:lvl3pPr marL="0" marR="0" lvl="2" indent="0" algn="r" rtl="0">
              <a:spcBef>
                <a:spcPts val="0"/>
              </a:spcBef>
              <a:spcAft>
                <a:spcPts val="0"/>
              </a:spcAft>
              <a:buNone/>
              <a:defRPr sz="1200" b="0" i="0" u="none" strike="noStrike" cap="none">
                <a:solidFill>
                  <a:srgbClr val="898989"/>
                </a:solidFill>
                <a:latin typeface="Quattrocento Sans"/>
                <a:ea typeface="Quattrocento Sans"/>
                <a:cs typeface="Quattrocento Sans"/>
                <a:sym typeface="Quattrocento Sans"/>
              </a:defRPr>
            </a:lvl3pPr>
            <a:lvl4pPr marL="0" marR="0" lvl="3" indent="0" algn="r" rtl="0">
              <a:spcBef>
                <a:spcPts val="0"/>
              </a:spcBef>
              <a:spcAft>
                <a:spcPts val="0"/>
              </a:spcAft>
              <a:buNone/>
              <a:defRPr sz="1200" b="0" i="0" u="none" strike="noStrike" cap="none">
                <a:solidFill>
                  <a:srgbClr val="898989"/>
                </a:solidFill>
                <a:latin typeface="Quattrocento Sans"/>
                <a:ea typeface="Quattrocento Sans"/>
                <a:cs typeface="Quattrocento Sans"/>
                <a:sym typeface="Quattrocento Sans"/>
              </a:defRPr>
            </a:lvl4pPr>
            <a:lvl5pPr marL="0" marR="0" lvl="4" indent="0" algn="r" rtl="0">
              <a:spcBef>
                <a:spcPts val="0"/>
              </a:spcBef>
              <a:spcAft>
                <a:spcPts val="0"/>
              </a:spcAft>
              <a:buNone/>
              <a:defRPr sz="1200" b="0" i="0" u="none" strike="noStrike" cap="none">
                <a:solidFill>
                  <a:srgbClr val="898989"/>
                </a:solidFill>
                <a:latin typeface="Quattrocento Sans"/>
                <a:ea typeface="Quattrocento Sans"/>
                <a:cs typeface="Quattrocento Sans"/>
                <a:sym typeface="Quattrocento Sans"/>
              </a:defRPr>
            </a:lvl5pPr>
            <a:lvl6pPr marL="0" marR="0" lvl="5" indent="0" algn="r" rtl="0">
              <a:spcBef>
                <a:spcPts val="0"/>
              </a:spcBef>
              <a:spcAft>
                <a:spcPts val="0"/>
              </a:spcAft>
              <a:buNone/>
              <a:defRPr sz="1200" b="0" i="0" u="none" strike="noStrike" cap="none">
                <a:solidFill>
                  <a:srgbClr val="898989"/>
                </a:solidFill>
                <a:latin typeface="Quattrocento Sans"/>
                <a:ea typeface="Quattrocento Sans"/>
                <a:cs typeface="Quattrocento Sans"/>
                <a:sym typeface="Quattrocento Sans"/>
              </a:defRPr>
            </a:lvl6pPr>
            <a:lvl7pPr marL="0" marR="0" lvl="6" indent="0" algn="r" rtl="0">
              <a:spcBef>
                <a:spcPts val="0"/>
              </a:spcBef>
              <a:spcAft>
                <a:spcPts val="0"/>
              </a:spcAft>
              <a:buNone/>
              <a:defRPr sz="1200" b="0" i="0" u="none" strike="noStrike" cap="none">
                <a:solidFill>
                  <a:srgbClr val="898989"/>
                </a:solidFill>
                <a:latin typeface="Quattrocento Sans"/>
                <a:ea typeface="Quattrocento Sans"/>
                <a:cs typeface="Quattrocento Sans"/>
                <a:sym typeface="Quattrocento Sans"/>
              </a:defRPr>
            </a:lvl7pPr>
            <a:lvl8pPr marL="0" marR="0" lvl="7" indent="0" algn="r" rtl="0">
              <a:spcBef>
                <a:spcPts val="0"/>
              </a:spcBef>
              <a:spcAft>
                <a:spcPts val="0"/>
              </a:spcAft>
              <a:buNone/>
              <a:defRPr sz="1200" b="0" i="0" u="none" strike="noStrike" cap="none">
                <a:solidFill>
                  <a:srgbClr val="898989"/>
                </a:solidFill>
                <a:latin typeface="Quattrocento Sans"/>
                <a:ea typeface="Quattrocento Sans"/>
                <a:cs typeface="Quattrocento Sans"/>
                <a:sym typeface="Quattrocento Sans"/>
              </a:defRPr>
            </a:lvl8pPr>
            <a:lvl9pPr marL="0" marR="0" lvl="8" indent="0" algn="r" rtl="0">
              <a:spcBef>
                <a:spcPts val="0"/>
              </a:spcBef>
              <a:spcAft>
                <a:spcPts val="0"/>
              </a:spcAft>
              <a:buNone/>
              <a:defRPr sz="1200" b="0" i="0" u="none" strike="noStrike" cap="none">
                <a:solidFill>
                  <a:srgbClr val="898989"/>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tr-TR"/>
              <a:t>‹#›</a:t>
            </a:fld>
            <a:endParaRPr/>
          </a:p>
        </p:txBody>
      </p:sp>
      <p:cxnSp>
        <p:nvCxnSpPr>
          <p:cNvPr id="16" name="Google Shape;16;p26"/>
          <p:cNvCxnSpPr/>
          <p:nvPr/>
        </p:nvCxnSpPr>
        <p:spPr>
          <a:xfrm>
            <a:off x="604838" y="1196975"/>
            <a:ext cx="10982325" cy="0"/>
          </a:xfrm>
          <a:prstGeom prst="straightConnector1">
            <a:avLst/>
          </a:prstGeom>
          <a:noFill/>
          <a:ln w="25400" cap="flat" cmpd="sng">
            <a:solidFill>
              <a:srgbClr val="A0197D"/>
            </a:solidFill>
            <a:prstDash val="solid"/>
            <a:miter lim="800000"/>
            <a:headEnd type="none" w="sm" len="sm"/>
            <a:tailEnd type="none" w="sm" len="sm"/>
          </a:ln>
        </p:spPr>
      </p:cxnSp>
    </p:spTree>
  </p:cSld>
  <p:clrMap bg1="lt1" tx1="dk1" bg2="dk2" tx2="lt2" accent1="accent1" accent2="accent2" accent3="accent3" accent4="accent4" accent5="accent5" accent6="accent6" hlink="hlink" folHlink="folHlink"/>
  <p:sldLayoutIdLst>
    <p:sldLayoutId id="2147483649" r:id="rId1"/>
    <p:sldLayoutId id="2147483650" r:id="rId2"/>
    <p:sldLayoutId id="2147483652" r:id="rId3"/>
    <p:sldLayoutId id="2147483653" r:id="rId4"/>
    <p:sldLayoutId id="2147483654" r:id="rId5"/>
    <p:sldLayoutId id="2147483655" r:id="rId6"/>
    <p:sldLayoutId id="2147483656" r:id="rId7"/>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3.jpg"/></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8.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s://www.v7labs.com/blog/machine-learning-guide" TargetMode="External"/><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hyperlink" Target="https://colab.research.google.com/drive/1tK1DkpaMvziIKMKQesuZuYO64u4Heqi7#scrollTo=2U2fMazTpRkg" TargetMode="External"/><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A0197D"/>
        </a:solidFill>
        <a:effectLst/>
      </p:bgPr>
    </p:bg>
    <p:spTree>
      <p:nvGrpSpPr>
        <p:cNvPr id="1" name="Shape 63"/>
        <p:cNvGrpSpPr/>
        <p:nvPr/>
      </p:nvGrpSpPr>
      <p:grpSpPr>
        <a:xfrm>
          <a:off x="0" y="0"/>
          <a:ext cx="0" cy="0"/>
          <a:chOff x="0" y="0"/>
          <a:chExt cx="0" cy="0"/>
        </a:xfrm>
      </p:grpSpPr>
      <p:sp>
        <p:nvSpPr>
          <p:cNvPr id="64" name="Google Shape;64;p1"/>
          <p:cNvSpPr txBox="1">
            <a:spLocks noGrp="1"/>
          </p:cNvSpPr>
          <p:nvPr>
            <p:ph type="ctrTitle"/>
          </p:nvPr>
        </p:nvSpPr>
        <p:spPr>
          <a:xfrm>
            <a:off x="460375" y="1374788"/>
            <a:ext cx="11325498" cy="2012845"/>
          </a:xfrm>
          <a:prstGeom prst="rect">
            <a:avLst/>
          </a:prstGeom>
          <a:noFill/>
          <a:ln>
            <a:noFill/>
          </a:ln>
        </p:spPr>
        <p:txBody>
          <a:bodyPr spcFirstLastPara="1" wrap="square" lIns="91425" tIns="0" rIns="91425" bIns="0" anchor="t" anchorCtr="0">
            <a:noAutofit/>
          </a:bodyPr>
          <a:lstStyle/>
          <a:p>
            <a:r>
              <a:rPr lang="tr-TR" sz="3200" b="1" dirty="0" smtClean="0"/>
              <a:t>GLOBAL AI HUB YAPAY ZEKAYA GİRİŞ EĞİTİMİ</a:t>
            </a:r>
            <a:endParaRPr lang="tr-TR" sz="4000" dirty="0"/>
          </a:p>
        </p:txBody>
      </p:sp>
      <p:sp>
        <p:nvSpPr>
          <p:cNvPr id="66" name="Google Shape;66;p1" descr="https://www.maltepe.edu.tr/Content/MainWebsite/img/maltepe-uni-logo.svg"/>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7" name="Google Shape;67;p1" descr="https://www.maltepe.edu.tr/Content/MainWebsite/img/maltepe-uni-logo.svg"/>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 name="Alt Başlık 1"/>
          <p:cNvSpPr>
            <a:spLocks noGrp="1"/>
          </p:cNvSpPr>
          <p:nvPr>
            <p:ph type="subTitle" idx="1"/>
          </p:nvPr>
        </p:nvSpPr>
        <p:spPr>
          <a:xfrm>
            <a:off x="307974" y="2753541"/>
            <a:ext cx="10760620" cy="3011533"/>
          </a:xfrm>
        </p:spPr>
        <p:txBody>
          <a:bodyPr/>
          <a:lstStyle/>
          <a:p>
            <a:endParaRPr lang="tr-TR" dirty="0" smtClean="0"/>
          </a:p>
          <a:p>
            <a:r>
              <a:rPr lang="tr-TR" dirty="0" smtClean="0"/>
              <a:t>İsmail AÇAR</a:t>
            </a:r>
          </a:p>
          <a:p>
            <a:r>
              <a:rPr lang="tr-TR" dirty="0" err="1" smtClean="0"/>
              <a:t>DataScientist</a:t>
            </a:r>
            <a:endParaRPr lang="tr-TR" dirty="0" smtClean="0"/>
          </a:p>
          <a:p>
            <a:r>
              <a:rPr lang="tr-TR" dirty="0" smtClean="0"/>
              <a:t>Bilgisayar Mühendisliği –Yüksek Lisans(</a:t>
            </a:r>
            <a:r>
              <a:rPr lang="tr-TR" dirty="0"/>
              <a:t>Harran Üniversitesi </a:t>
            </a:r>
            <a:r>
              <a:rPr lang="tr-TR" dirty="0" smtClean="0"/>
              <a:t>)</a:t>
            </a:r>
          </a:p>
          <a:p>
            <a:r>
              <a:rPr lang="tr-TR" dirty="0" smtClean="0"/>
              <a:t>Global AI </a:t>
            </a:r>
            <a:r>
              <a:rPr lang="tr-TR" dirty="0" err="1" smtClean="0"/>
              <a:t>Hub</a:t>
            </a:r>
            <a:r>
              <a:rPr lang="tr-TR" dirty="0" smtClean="0"/>
              <a:t> – </a:t>
            </a:r>
            <a:r>
              <a:rPr lang="tr-TR" dirty="0" err="1" smtClean="0"/>
              <a:t>Community</a:t>
            </a:r>
            <a:r>
              <a:rPr lang="tr-TR" dirty="0" smtClean="0"/>
              <a:t> </a:t>
            </a:r>
            <a:r>
              <a:rPr lang="tr-TR" dirty="0" err="1" smtClean="0"/>
              <a:t>Lead</a:t>
            </a:r>
            <a:endParaRPr lang="tr-TR" dirty="0" smtClean="0"/>
          </a:p>
          <a:p>
            <a:endParaRPr lang="tr-TR" dirty="0" smtClean="0"/>
          </a:p>
          <a:p>
            <a:endParaRPr lang="tr-TR" dirty="0" smtClean="0"/>
          </a:p>
          <a:p>
            <a:endParaRPr lang="tr-TR" dirty="0" smtClean="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3" descr="Photo by Andrea De Santis on Unsplash "/>
          <p:cNvSpPr txBox="1">
            <a:spLocks noGrp="1"/>
          </p:cNvSpPr>
          <p:nvPr>
            <p:ph type="body" idx="1"/>
          </p:nvPr>
        </p:nvSpPr>
        <p:spPr>
          <a:xfrm>
            <a:off x="604838" y="1436913"/>
            <a:ext cx="7093539" cy="4688205"/>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2200"/>
              </a:spcBef>
              <a:spcAft>
                <a:spcPts val="0"/>
              </a:spcAft>
              <a:buClr>
                <a:srgbClr val="A0197D"/>
              </a:buClr>
              <a:buSzPts val="2000"/>
              <a:buNone/>
            </a:pPr>
            <a:endParaRPr sz="2000" dirty="0"/>
          </a:p>
          <a:p>
            <a:pPr marL="0" lvl="0" indent="0">
              <a:spcBef>
                <a:spcPts val="2200"/>
              </a:spcBef>
              <a:buClr>
                <a:srgbClr val="A0197D"/>
              </a:buClr>
              <a:buSzPts val="2000"/>
            </a:pPr>
            <a:r>
              <a:rPr lang="tr-TR" sz="2000" dirty="0" smtClean="0"/>
              <a:t> </a:t>
            </a:r>
            <a:r>
              <a:rPr lang="tr-TR" sz="2000" dirty="0"/>
              <a:t>Hedef Değişken yok</a:t>
            </a:r>
          </a:p>
          <a:p>
            <a:pPr marL="0" lvl="0" indent="0">
              <a:spcBef>
                <a:spcPts val="2200"/>
              </a:spcBef>
              <a:buClr>
                <a:srgbClr val="A0197D"/>
              </a:buClr>
              <a:buSzPts val="2000"/>
            </a:pPr>
            <a:r>
              <a:rPr lang="tr-TR" sz="2000" dirty="0"/>
              <a:t> Benzer özelliklere göre kümelere ayırma</a:t>
            </a:r>
          </a:p>
        </p:txBody>
      </p:sp>
      <p:sp>
        <p:nvSpPr>
          <p:cNvPr id="88" name="Google Shape;88;p3"/>
          <p:cNvSpPr txBox="1">
            <a:spLocks noGrp="1"/>
          </p:cNvSpPr>
          <p:nvPr>
            <p:ph type="title"/>
          </p:nvPr>
        </p:nvSpPr>
        <p:spPr>
          <a:xfrm>
            <a:off x="604838" y="449263"/>
            <a:ext cx="10982325" cy="747712"/>
          </a:xfrm>
          <a:prstGeom prst="rect">
            <a:avLst/>
          </a:prstGeom>
          <a:noFill/>
          <a:ln>
            <a:noFill/>
          </a:ln>
        </p:spPr>
        <p:txBody>
          <a:bodyPr spcFirstLastPara="1" wrap="square" lIns="91425" tIns="45700" rIns="91425" bIns="45700" anchor="ctr" anchorCtr="0">
            <a:noAutofit/>
          </a:bodyPr>
          <a:lstStyle/>
          <a:p>
            <a:pPr marL="0" lvl="0" indent="0">
              <a:spcBef>
                <a:spcPts val="2200"/>
              </a:spcBef>
              <a:buClr>
                <a:srgbClr val="A0197D"/>
              </a:buClr>
              <a:buSzPts val="2000"/>
            </a:pPr>
            <a:r>
              <a:rPr lang="tr-TR" dirty="0" smtClean="0"/>
              <a:t>3.1 Denetimsiz Öğrenme</a:t>
            </a:r>
            <a:endParaRPr lang="tr-TR" dirty="0"/>
          </a:p>
        </p:txBody>
      </p:sp>
      <p:sp>
        <p:nvSpPr>
          <p:cNvPr id="89" name="Google Shape;89;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lvl="0"/>
            <a:r>
              <a:rPr lang="tr-TR" dirty="0"/>
              <a:t>15 Haziran 2024</a:t>
            </a:r>
          </a:p>
        </p:txBody>
      </p:sp>
      <p:sp>
        <p:nvSpPr>
          <p:cNvPr id="90" name="Google Shape;90;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lvl="0"/>
            <a:r>
              <a:rPr lang="tr-TR" dirty="0"/>
              <a:t>Global AI </a:t>
            </a:r>
            <a:r>
              <a:rPr lang="tr-TR" dirty="0" err="1"/>
              <a:t>Hub</a:t>
            </a:r>
            <a:r>
              <a:rPr lang="tr-TR" dirty="0"/>
              <a:t> Yapay Zekaya Giriş Eğitimi</a:t>
            </a:r>
          </a:p>
        </p:txBody>
      </p:sp>
      <p:sp>
        <p:nvSpPr>
          <p:cNvPr id="91" name="Google Shape;91;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tr-TR"/>
              <a:t>10</a:t>
            </a:fld>
            <a:endParaRPr dirty="0"/>
          </a:p>
        </p:txBody>
      </p:sp>
      <p:sp>
        <p:nvSpPr>
          <p:cNvPr id="93" name="Google Shape;93;p3"/>
          <p:cNvSpPr txBox="1"/>
          <p:nvPr/>
        </p:nvSpPr>
        <p:spPr>
          <a:xfrm>
            <a:off x="8025708" y="5738282"/>
            <a:ext cx="3138311" cy="214489"/>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600"/>
              </a:spcBef>
              <a:spcAft>
                <a:spcPts val="0"/>
              </a:spcAft>
              <a:buClr>
                <a:schemeClr val="dk1"/>
              </a:buClr>
              <a:buSzPts val="1200"/>
              <a:buFont typeface="Arial"/>
              <a:buNone/>
            </a:pPr>
            <a:endParaRPr sz="1200" b="0" i="0" u="none" strike="noStrike" cap="none" dirty="0">
              <a:solidFill>
                <a:srgbClr val="3F3F3F"/>
              </a:solidFill>
              <a:latin typeface="Quattrocento Sans"/>
              <a:ea typeface="Quattrocento Sans"/>
              <a:cs typeface="Quattrocento Sans"/>
              <a:sym typeface="Quattrocento Sans"/>
            </a:endParaRPr>
          </a:p>
        </p:txBody>
      </p:sp>
      <p:pic>
        <p:nvPicPr>
          <p:cNvPr id="10" name="Resim 9"/>
          <p:cNvPicPr>
            <a:picLocks noChangeAspect="1"/>
          </p:cNvPicPr>
          <p:nvPr/>
        </p:nvPicPr>
        <p:blipFill>
          <a:blip r:embed="rId3"/>
          <a:stretch>
            <a:fillRect/>
          </a:stretch>
        </p:blipFill>
        <p:spPr>
          <a:xfrm>
            <a:off x="6834604" y="1233347"/>
            <a:ext cx="4752559" cy="5095336"/>
          </a:xfrm>
          <a:prstGeom prst="rect">
            <a:avLst/>
          </a:prstGeom>
        </p:spPr>
      </p:pic>
    </p:spTree>
    <p:extLst>
      <p:ext uri="{BB962C8B-B14F-4D97-AF65-F5344CB8AC3E}">
        <p14:creationId xmlns:p14="http://schemas.microsoft.com/office/powerpoint/2010/main" val="379579727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3" descr="Photo by Andrea De Santis on Unsplash "/>
          <p:cNvSpPr txBox="1">
            <a:spLocks noGrp="1"/>
          </p:cNvSpPr>
          <p:nvPr>
            <p:ph type="body" idx="1"/>
          </p:nvPr>
        </p:nvSpPr>
        <p:spPr>
          <a:xfrm>
            <a:off x="604838" y="1436913"/>
            <a:ext cx="7093539" cy="4688205"/>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2200"/>
              </a:spcBef>
              <a:spcAft>
                <a:spcPts val="0"/>
              </a:spcAft>
              <a:buClr>
                <a:srgbClr val="A0197D"/>
              </a:buClr>
              <a:buSzPts val="2000"/>
              <a:buNone/>
            </a:pPr>
            <a:endParaRPr sz="2000" dirty="0"/>
          </a:p>
          <a:p>
            <a:pPr marL="0" lvl="0" indent="0">
              <a:spcBef>
                <a:spcPts val="2200"/>
              </a:spcBef>
              <a:buClr>
                <a:srgbClr val="A0197D"/>
              </a:buClr>
              <a:buSzPts val="2000"/>
            </a:pPr>
            <a:r>
              <a:rPr lang="tr-TR" sz="2000" dirty="0" smtClean="0"/>
              <a:t> </a:t>
            </a:r>
            <a:r>
              <a:rPr lang="tr-TR" sz="2000" dirty="0"/>
              <a:t>Hedef Değişken var</a:t>
            </a:r>
          </a:p>
          <a:p>
            <a:pPr marL="0" lvl="0" indent="0">
              <a:spcBef>
                <a:spcPts val="2200"/>
              </a:spcBef>
              <a:buClr>
                <a:srgbClr val="A0197D"/>
              </a:buClr>
              <a:buSzPts val="2000"/>
            </a:pPr>
            <a:r>
              <a:rPr lang="tr-TR" sz="2000" dirty="0"/>
              <a:t> Sınıflandırma (sıcak/soğuk)</a:t>
            </a:r>
          </a:p>
          <a:p>
            <a:pPr marL="0" lvl="0" indent="0">
              <a:spcBef>
                <a:spcPts val="2200"/>
              </a:spcBef>
              <a:buClr>
                <a:srgbClr val="A0197D"/>
              </a:buClr>
              <a:buSzPts val="2000"/>
            </a:pPr>
            <a:r>
              <a:rPr lang="tr-TR" sz="2000" dirty="0"/>
              <a:t> Regresyon (25,42 ,kesikli değer)</a:t>
            </a:r>
          </a:p>
          <a:p>
            <a:pPr marL="360000" lvl="1" indent="0" algn="l" rtl="0">
              <a:lnSpc>
                <a:spcPct val="90000"/>
              </a:lnSpc>
              <a:spcBef>
                <a:spcPts val="1800"/>
              </a:spcBef>
              <a:spcAft>
                <a:spcPts val="0"/>
              </a:spcAft>
              <a:buClr>
                <a:srgbClr val="A0197D"/>
              </a:buClr>
              <a:buSzPts val="2000"/>
              <a:buNone/>
            </a:pPr>
            <a:endParaRPr sz="2000" dirty="0"/>
          </a:p>
        </p:txBody>
      </p:sp>
      <p:sp>
        <p:nvSpPr>
          <p:cNvPr id="88" name="Google Shape;88;p3"/>
          <p:cNvSpPr txBox="1">
            <a:spLocks noGrp="1"/>
          </p:cNvSpPr>
          <p:nvPr>
            <p:ph type="title"/>
          </p:nvPr>
        </p:nvSpPr>
        <p:spPr>
          <a:xfrm>
            <a:off x="604838" y="449263"/>
            <a:ext cx="10982325" cy="747712"/>
          </a:xfrm>
          <a:prstGeom prst="rect">
            <a:avLst/>
          </a:prstGeom>
          <a:noFill/>
          <a:ln>
            <a:noFill/>
          </a:ln>
        </p:spPr>
        <p:txBody>
          <a:bodyPr spcFirstLastPara="1" wrap="square" lIns="91425" tIns="45700" rIns="91425" bIns="45700" anchor="ctr" anchorCtr="0">
            <a:noAutofit/>
          </a:bodyPr>
          <a:lstStyle/>
          <a:p>
            <a:pPr marL="0" lvl="0" indent="0">
              <a:spcBef>
                <a:spcPts val="2200"/>
              </a:spcBef>
              <a:buClr>
                <a:srgbClr val="A0197D"/>
              </a:buClr>
              <a:buSzPts val="2000"/>
            </a:pPr>
            <a:r>
              <a:rPr lang="tr-TR" dirty="0" smtClean="0"/>
              <a:t>3.2 Denetimli Öğrenme</a:t>
            </a:r>
            <a:endParaRPr lang="tr-TR" dirty="0"/>
          </a:p>
        </p:txBody>
      </p:sp>
      <p:sp>
        <p:nvSpPr>
          <p:cNvPr id="89" name="Google Shape;89;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lvl="0"/>
            <a:r>
              <a:rPr lang="tr-TR" dirty="0"/>
              <a:t>15 Haziran 2024</a:t>
            </a:r>
          </a:p>
        </p:txBody>
      </p:sp>
      <p:sp>
        <p:nvSpPr>
          <p:cNvPr id="90" name="Google Shape;90;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lvl="0"/>
            <a:r>
              <a:rPr lang="tr-TR" dirty="0"/>
              <a:t>Global AI </a:t>
            </a:r>
            <a:r>
              <a:rPr lang="tr-TR" dirty="0" err="1"/>
              <a:t>Hub</a:t>
            </a:r>
            <a:r>
              <a:rPr lang="tr-TR" dirty="0"/>
              <a:t> Yapay Zekaya Giriş Eğitimi</a:t>
            </a:r>
          </a:p>
        </p:txBody>
      </p:sp>
      <p:sp>
        <p:nvSpPr>
          <p:cNvPr id="91" name="Google Shape;91;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tr-TR"/>
              <a:t>11</a:t>
            </a:fld>
            <a:endParaRPr dirty="0"/>
          </a:p>
        </p:txBody>
      </p:sp>
      <p:sp>
        <p:nvSpPr>
          <p:cNvPr id="93" name="Google Shape;93;p3"/>
          <p:cNvSpPr txBox="1"/>
          <p:nvPr/>
        </p:nvSpPr>
        <p:spPr>
          <a:xfrm>
            <a:off x="8025708" y="5738282"/>
            <a:ext cx="3138311" cy="214489"/>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600"/>
              </a:spcBef>
              <a:spcAft>
                <a:spcPts val="0"/>
              </a:spcAft>
              <a:buClr>
                <a:schemeClr val="dk1"/>
              </a:buClr>
              <a:buSzPts val="1200"/>
              <a:buFont typeface="Arial"/>
              <a:buNone/>
            </a:pPr>
            <a:endParaRPr sz="1200" b="0" i="0" u="none" strike="noStrike" cap="none" dirty="0">
              <a:solidFill>
                <a:srgbClr val="3F3F3F"/>
              </a:solidFill>
              <a:latin typeface="Quattrocento Sans"/>
              <a:ea typeface="Quattrocento Sans"/>
              <a:cs typeface="Quattrocento Sans"/>
              <a:sym typeface="Quattrocento Sans"/>
            </a:endParaRPr>
          </a:p>
        </p:txBody>
      </p:sp>
      <p:pic>
        <p:nvPicPr>
          <p:cNvPr id="9" name="Resim 8"/>
          <p:cNvPicPr>
            <a:picLocks noChangeAspect="1"/>
          </p:cNvPicPr>
          <p:nvPr/>
        </p:nvPicPr>
        <p:blipFill>
          <a:blip r:embed="rId3"/>
          <a:stretch>
            <a:fillRect/>
          </a:stretch>
        </p:blipFill>
        <p:spPr>
          <a:xfrm>
            <a:off x="6480139" y="1428207"/>
            <a:ext cx="5359573" cy="4244972"/>
          </a:xfrm>
          <a:prstGeom prst="rect">
            <a:avLst/>
          </a:prstGeom>
        </p:spPr>
      </p:pic>
    </p:spTree>
    <p:extLst>
      <p:ext uri="{BB962C8B-B14F-4D97-AF65-F5344CB8AC3E}">
        <p14:creationId xmlns:p14="http://schemas.microsoft.com/office/powerpoint/2010/main" val="371616036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3" descr="Photo by Andrea De Santis on Unsplash "/>
          <p:cNvSpPr txBox="1">
            <a:spLocks noGrp="1"/>
          </p:cNvSpPr>
          <p:nvPr>
            <p:ph type="body" idx="1"/>
          </p:nvPr>
        </p:nvSpPr>
        <p:spPr>
          <a:xfrm>
            <a:off x="604838" y="1436914"/>
            <a:ext cx="6573425" cy="460683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2200"/>
              </a:spcBef>
              <a:spcAft>
                <a:spcPts val="0"/>
              </a:spcAft>
              <a:buClr>
                <a:srgbClr val="A0197D"/>
              </a:buClr>
              <a:buSzPts val="2000"/>
              <a:buNone/>
            </a:pPr>
            <a:endParaRPr sz="2000" dirty="0"/>
          </a:p>
          <a:p>
            <a:pPr marL="0" lvl="0" indent="0">
              <a:spcBef>
                <a:spcPts val="2200"/>
              </a:spcBef>
              <a:buClr>
                <a:srgbClr val="A0197D"/>
              </a:buClr>
              <a:buSzPts val="2000"/>
            </a:pPr>
            <a:r>
              <a:rPr lang="tr-TR" sz="2000" dirty="0" smtClean="0"/>
              <a:t> Modelin tahmin edeceği değer (hedef değişken-çıktı) kesikli bir değerse bu problem regresyon problemidir. (hedef değişken sayısal değer)</a:t>
            </a:r>
          </a:p>
          <a:p>
            <a:pPr marL="0" lvl="0" indent="0">
              <a:spcBef>
                <a:spcPts val="2200"/>
              </a:spcBef>
              <a:buClr>
                <a:srgbClr val="A0197D"/>
              </a:buClr>
              <a:buSzPts val="2000"/>
            </a:pPr>
            <a:r>
              <a:rPr lang="tr-TR" sz="2000" dirty="0"/>
              <a:t> </a:t>
            </a:r>
            <a:r>
              <a:rPr lang="tr-TR" sz="2000" dirty="0" smtClean="0"/>
              <a:t>Ör: maaş bilgisi, araba fiyatı, ev fiyatı vs.</a:t>
            </a:r>
            <a:endParaRPr sz="2000" dirty="0"/>
          </a:p>
        </p:txBody>
      </p:sp>
      <p:sp>
        <p:nvSpPr>
          <p:cNvPr id="88" name="Google Shape;88;p3"/>
          <p:cNvSpPr txBox="1">
            <a:spLocks noGrp="1"/>
          </p:cNvSpPr>
          <p:nvPr>
            <p:ph type="title"/>
          </p:nvPr>
        </p:nvSpPr>
        <p:spPr>
          <a:xfrm>
            <a:off x="604838" y="449263"/>
            <a:ext cx="10982325" cy="747712"/>
          </a:xfrm>
          <a:prstGeom prst="rect">
            <a:avLst/>
          </a:prstGeom>
          <a:noFill/>
          <a:ln>
            <a:noFill/>
          </a:ln>
        </p:spPr>
        <p:txBody>
          <a:bodyPr spcFirstLastPara="1" wrap="square" lIns="91425" tIns="45700" rIns="91425" bIns="45700" anchor="ctr" anchorCtr="0">
            <a:noAutofit/>
          </a:bodyPr>
          <a:lstStyle/>
          <a:p>
            <a:pPr marL="0" lvl="0" indent="0">
              <a:spcBef>
                <a:spcPts val="2200"/>
              </a:spcBef>
              <a:buClr>
                <a:srgbClr val="A0197D"/>
              </a:buClr>
              <a:buSzPts val="2000"/>
            </a:pPr>
            <a:r>
              <a:rPr lang="tr-TR" dirty="0" smtClean="0"/>
              <a:t>3.2.1 Regresyon</a:t>
            </a:r>
            <a:endParaRPr lang="tr-TR" dirty="0"/>
          </a:p>
        </p:txBody>
      </p:sp>
      <p:sp>
        <p:nvSpPr>
          <p:cNvPr id="89" name="Google Shape;89;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lvl="0"/>
            <a:r>
              <a:rPr lang="tr-TR" dirty="0"/>
              <a:t>15 Haziran 2024</a:t>
            </a:r>
          </a:p>
        </p:txBody>
      </p:sp>
      <p:sp>
        <p:nvSpPr>
          <p:cNvPr id="90" name="Google Shape;90;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lvl="0"/>
            <a:r>
              <a:rPr lang="tr-TR" dirty="0"/>
              <a:t>Global AI </a:t>
            </a:r>
            <a:r>
              <a:rPr lang="tr-TR" dirty="0" err="1"/>
              <a:t>Hub</a:t>
            </a:r>
            <a:r>
              <a:rPr lang="tr-TR" dirty="0"/>
              <a:t> Yapay Zekaya Giriş Eğitimi</a:t>
            </a:r>
          </a:p>
        </p:txBody>
      </p:sp>
      <p:sp>
        <p:nvSpPr>
          <p:cNvPr id="91" name="Google Shape;91;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tr-TR"/>
              <a:t>12</a:t>
            </a:fld>
            <a:endParaRPr dirty="0"/>
          </a:p>
        </p:txBody>
      </p:sp>
      <p:sp>
        <p:nvSpPr>
          <p:cNvPr id="93" name="Google Shape;93;p3"/>
          <p:cNvSpPr txBox="1"/>
          <p:nvPr/>
        </p:nvSpPr>
        <p:spPr>
          <a:xfrm>
            <a:off x="8025708" y="5738282"/>
            <a:ext cx="3138311" cy="214489"/>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600"/>
              </a:spcBef>
              <a:spcAft>
                <a:spcPts val="0"/>
              </a:spcAft>
              <a:buClr>
                <a:schemeClr val="dk1"/>
              </a:buClr>
              <a:buSzPts val="1200"/>
              <a:buFont typeface="Arial"/>
              <a:buNone/>
            </a:pPr>
            <a:endParaRPr sz="1200" b="0" i="0" u="none" strike="noStrike" cap="none" dirty="0">
              <a:solidFill>
                <a:srgbClr val="3F3F3F"/>
              </a:solidFill>
              <a:latin typeface="Quattrocento Sans"/>
              <a:ea typeface="Quattrocento Sans"/>
              <a:cs typeface="Quattrocento Sans"/>
              <a:sym typeface="Quattrocento Sans"/>
            </a:endParaRPr>
          </a:p>
        </p:txBody>
      </p:sp>
      <p:pic>
        <p:nvPicPr>
          <p:cNvPr id="3" name="Resim 2"/>
          <p:cNvPicPr>
            <a:picLocks noChangeAspect="1"/>
          </p:cNvPicPr>
          <p:nvPr/>
        </p:nvPicPr>
        <p:blipFill>
          <a:blip r:embed="rId3"/>
          <a:stretch>
            <a:fillRect/>
          </a:stretch>
        </p:blipFill>
        <p:spPr>
          <a:xfrm>
            <a:off x="7178263" y="1341121"/>
            <a:ext cx="4610743" cy="3410426"/>
          </a:xfrm>
          <a:prstGeom prst="rect">
            <a:avLst/>
          </a:prstGeom>
        </p:spPr>
      </p:pic>
    </p:spTree>
    <p:extLst>
      <p:ext uri="{BB962C8B-B14F-4D97-AF65-F5344CB8AC3E}">
        <p14:creationId xmlns:p14="http://schemas.microsoft.com/office/powerpoint/2010/main" val="393281559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3" descr="Photo by Andrea De Santis on Unsplash "/>
          <p:cNvSpPr txBox="1">
            <a:spLocks noGrp="1"/>
          </p:cNvSpPr>
          <p:nvPr>
            <p:ph type="body" idx="1"/>
          </p:nvPr>
        </p:nvSpPr>
        <p:spPr>
          <a:xfrm>
            <a:off x="604838" y="1436913"/>
            <a:ext cx="9636442" cy="4763589"/>
          </a:xfrm>
          <a:prstGeom prst="rect">
            <a:avLst/>
          </a:prstGeom>
          <a:noFill/>
          <a:ln>
            <a:noFill/>
          </a:ln>
        </p:spPr>
        <p:txBody>
          <a:bodyPr spcFirstLastPara="1" wrap="square" lIns="91425" tIns="45700" rIns="91425" bIns="45700" anchor="t" anchorCtr="0">
            <a:noAutofit/>
          </a:bodyPr>
          <a:lstStyle/>
          <a:p>
            <a:pPr marL="0" lvl="0" indent="0">
              <a:spcBef>
                <a:spcPts val="2200"/>
              </a:spcBef>
              <a:buClr>
                <a:srgbClr val="A0197D"/>
              </a:buClr>
              <a:buSzPts val="2000"/>
              <a:buNone/>
            </a:pPr>
            <a:r>
              <a:rPr lang="tr-TR" sz="2000" dirty="0" smtClean="0"/>
              <a:t>1. </a:t>
            </a:r>
            <a:r>
              <a:rPr lang="tr-TR" sz="2000" spc="75" dirty="0"/>
              <a:t>R-</a:t>
            </a:r>
            <a:r>
              <a:rPr lang="tr-TR" sz="2000" spc="75" dirty="0" err="1"/>
              <a:t>squared</a:t>
            </a:r>
            <a:r>
              <a:rPr lang="tr-TR" sz="2000" spc="5" dirty="0"/>
              <a:t> </a:t>
            </a:r>
            <a:r>
              <a:rPr lang="tr-TR" sz="2000" spc="170" dirty="0"/>
              <a:t>(R²</a:t>
            </a:r>
            <a:r>
              <a:rPr lang="tr-TR" sz="2000" spc="170" dirty="0" smtClean="0"/>
              <a:t>)</a:t>
            </a:r>
            <a:endParaRPr lang="tr-TR" sz="2000" spc="170" dirty="0"/>
          </a:p>
          <a:p>
            <a:pPr marL="0" indent="0">
              <a:spcBef>
                <a:spcPts val="2200"/>
              </a:spcBef>
              <a:buClr>
                <a:srgbClr val="A0197D"/>
              </a:buClr>
              <a:buSzPts val="2000"/>
            </a:pPr>
            <a:r>
              <a:rPr lang="tr-TR" sz="2000" spc="170" dirty="0" smtClean="0"/>
              <a:t> </a:t>
            </a:r>
            <a:r>
              <a:rPr lang="tr-TR" sz="2000" spc="40" dirty="0" smtClean="0">
                <a:latin typeface="Calibri"/>
                <a:cs typeface="Calibri"/>
              </a:rPr>
              <a:t>Do</a:t>
            </a:r>
            <a:r>
              <a:rPr lang="tr-TR" sz="2000" spc="40" dirty="0" smtClean="0">
                <a:latin typeface="Times New Roman"/>
                <a:cs typeface="Times New Roman"/>
              </a:rPr>
              <a:t>ğ</a:t>
            </a:r>
            <a:r>
              <a:rPr lang="tr-TR" sz="2000" spc="40" dirty="0" smtClean="0">
                <a:latin typeface="Calibri"/>
                <a:cs typeface="Calibri"/>
              </a:rPr>
              <a:t>rusal</a:t>
            </a:r>
            <a:r>
              <a:rPr lang="tr-TR" sz="2000" spc="30" dirty="0" smtClean="0">
                <a:latin typeface="Calibri"/>
                <a:cs typeface="Calibri"/>
              </a:rPr>
              <a:t> </a:t>
            </a:r>
            <a:r>
              <a:rPr lang="tr-TR" sz="2000" spc="40" dirty="0">
                <a:latin typeface="Calibri"/>
                <a:cs typeface="Calibri"/>
              </a:rPr>
              <a:t>regresyon</a:t>
            </a:r>
            <a:r>
              <a:rPr lang="tr-TR" sz="2000" spc="30" dirty="0">
                <a:latin typeface="Calibri"/>
                <a:cs typeface="Calibri"/>
              </a:rPr>
              <a:t> </a:t>
            </a:r>
            <a:r>
              <a:rPr lang="tr-TR" sz="2000" spc="40" dirty="0">
                <a:latin typeface="Calibri"/>
                <a:cs typeface="Calibri"/>
              </a:rPr>
              <a:t>modelleri</a:t>
            </a:r>
            <a:r>
              <a:rPr lang="tr-TR" sz="2000" spc="30" dirty="0">
                <a:latin typeface="Calibri"/>
                <a:cs typeface="Calibri"/>
              </a:rPr>
              <a:t> </a:t>
            </a:r>
            <a:r>
              <a:rPr lang="tr-TR" sz="2000" spc="70" dirty="0">
                <a:latin typeface="Calibri"/>
                <a:cs typeface="Calibri"/>
              </a:rPr>
              <a:t>için</a:t>
            </a:r>
            <a:r>
              <a:rPr lang="tr-TR" sz="2000" spc="30" dirty="0">
                <a:latin typeface="Calibri"/>
                <a:cs typeface="Calibri"/>
              </a:rPr>
              <a:t> </a:t>
            </a:r>
            <a:r>
              <a:rPr lang="tr-TR" sz="2000" spc="60" dirty="0">
                <a:latin typeface="Calibri"/>
                <a:cs typeface="Calibri"/>
              </a:rPr>
              <a:t>uygunluk</a:t>
            </a:r>
            <a:r>
              <a:rPr lang="tr-TR" sz="2000" spc="30" dirty="0">
                <a:latin typeface="Calibri"/>
                <a:cs typeface="Calibri"/>
              </a:rPr>
              <a:t> </a:t>
            </a:r>
            <a:r>
              <a:rPr lang="tr-TR" sz="2000" spc="40" dirty="0">
                <a:latin typeface="Calibri"/>
                <a:cs typeface="Calibri"/>
              </a:rPr>
              <a:t>ölçüsüdür</a:t>
            </a:r>
            <a:r>
              <a:rPr lang="tr-TR" sz="2000" spc="40" dirty="0" smtClean="0">
                <a:latin typeface="Calibri"/>
                <a:cs typeface="Calibri"/>
              </a:rPr>
              <a:t>.</a:t>
            </a:r>
            <a:endParaRPr lang="tr-TR" sz="2000" dirty="0" smtClean="0"/>
          </a:p>
          <a:p>
            <a:pPr marL="0" indent="0">
              <a:spcBef>
                <a:spcPts val="2200"/>
              </a:spcBef>
              <a:buClr>
                <a:srgbClr val="A0197D"/>
              </a:buClr>
              <a:buSzPts val="2000"/>
            </a:pPr>
            <a:r>
              <a:rPr lang="tr-TR" sz="2000" b="1" dirty="0"/>
              <a:t> </a:t>
            </a:r>
            <a:r>
              <a:rPr lang="tr-TR" sz="2000" b="1" dirty="0" smtClean="0"/>
              <a:t>NOT: </a:t>
            </a:r>
            <a:r>
              <a:rPr lang="tr-TR" sz="2000" b="1" spc="80" dirty="0">
                <a:solidFill>
                  <a:srgbClr val="595959"/>
                </a:solidFill>
                <a:latin typeface="Calibri"/>
                <a:cs typeface="Calibri"/>
              </a:rPr>
              <a:t>Yüksek</a:t>
            </a:r>
            <a:r>
              <a:rPr lang="tr-TR" sz="2000" b="1" spc="40" dirty="0">
                <a:solidFill>
                  <a:srgbClr val="595959"/>
                </a:solidFill>
                <a:latin typeface="Calibri"/>
                <a:cs typeface="Calibri"/>
              </a:rPr>
              <a:t> </a:t>
            </a:r>
            <a:r>
              <a:rPr lang="tr-TR" sz="2400" b="1" spc="65" dirty="0">
                <a:solidFill>
                  <a:srgbClr val="595959"/>
                </a:solidFill>
                <a:latin typeface="Calibri"/>
                <a:cs typeface="Calibri"/>
              </a:rPr>
              <a:t>R²</a:t>
            </a:r>
            <a:r>
              <a:rPr lang="tr-TR" sz="2400" b="1" spc="15" dirty="0">
                <a:solidFill>
                  <a:srgbClr val="595959"/>
                </a:solidFill>
                <a:latin typeface="Calibri"/>
                <a:cs typeface="Calibri"/>
              </a:rPr>
              <a:t> </a:t>
            </a:r>
            <a:r>
              <a:rPr lang="tr-TR" sz="2000" b="1" spc="25" dirty="0">
                <a:solidFill>
                  <a:srgbClr val="595959"/>
                </a:solidFill>
                <a:latin typeface="Calibri"/>
                <a:cs typeface="Calibri"/>
              </a:rPr>
              <a:t>de</a:t>
            </a:r>
            <a:r>
              <a:rPr lang="tr-TR" sz="2000" b="1" spc="25" dirty="0">
                <a:solidFill>
                  <a:srgbClr val="595959"/>
                </a:solidFill>
                <a:latin typeface="Times New Roman"/>
                <a:cs typeface="Times New Roman"/>
              </a:rPr>
              <a:t>ğ</a:t>
            </a:r>
            <a:r>
              <a:rPr lang="tr-TR" sz="2000" b="1" spc="25" dirty="0">
                <a:solidFill>
                  <a:srgbClr val="595959"/>
                </a:solidFill>
                <a:latin typeface="Calibri"/>
                <a:cs typeface="Calibri"/>
              </a:rPr>
              <a:t>eri</a:t>
            </a:r>
            <a:r>
              <a:rPr lang="tr-TR" sz="2000" b="1" spc="40" dirty="0">
                <a:solidFill>
                  <a:srgbClr val="595959"/>
                </a:solidFill>
                <a:latin typeface="Calibri"/>
                <a:cs typeface="Calibri"/>
              </a:rPr>
              <a:t> </a:t>
            </a:r>
            <a:r>
              <a:rPr lang="tr-TR" sz="2000" b="1" spc="30" dirty="0">
                <a:solidFill>
                  <a:srgbClr val="595959"/>
                </a:solidFill>
                <a:latin typeface="Calibri"/>
                <a:cs typeface="Calibri"/>
              </a:rPr>
              <a:t>her</a:t>
            </a:r>
            <a:r>
              <a:rPr lang="tr-TR" sz="2000" b="1" spc="40" dirty="0">
                <a:solidFill>
                  <a:srgbClr val="595959"/>
                </a:solidFill>
                <a:latin typeface="Calibri"/>
                <a:cs typeface="Calibri"/>
              </a:rPr>
              <a:t> zaman model </a:t>
            </a:r>
            <a:r>
              <a:rPr lang="tr-TR" sz="2000" b="1" spc="60" dirty="0">
                <a:solidFill>
                  <a:srgbClr val="595959"/>
                </a:solidFill>
                <a:latin typeface="Calibri"/>
                <a:cs typeface="Calibri"/>
              </a:rPr>
              <a:t>iyidir</a:t>
            </a:r>
            <a:r>
              <a:rPr lang="tr-TR" sz="2000" b="1" spc="40" dirty="0">
                <a:solidFill>
                  <a:srgbClr val="595959"/>
                </a:solidFill>
                <a:latin typeface="Calibri"/>
                <a:cs typeface="Calibri"/>
              </a:rPr>
              <a:t> </a:t>
            </a:r>
            <a:r>
              <a:rPr lang="tr-TR" sz="2000" b="1" spc="45" dirty="0">
                <a:solidFill>
                  <a:srgbClr val="595959"/>
                </a:solidFill>
                <a:latin typeface="Calibri"/>
                <a:cs typeface="Calibri"/>
              </a:rPr>
              <a:t>demek</a:t>
            </a:r>
            <a:r>
              <a:rPr lang="tr-TR" sz="2000" b="1" spc="40" dirty="0">
                <a:solidFill>
                  <a:srgbClr val="595959"/>
                </a:solidFill>
                <a:latin typeface="Calibri"/>
                <a:cs typeface="Calibri"/>
              </a:rPr>
              <a:t> </a:t>
            </a:r>
            <a:r>
              <a:rPr lang="tr-TR" sz="2000" b="1" spc="25" dirty="0">
                <a:solidFill>
                  <a:srgbClr val="595959"/>
                </a:solidFill>
                <a:latin typeface="Calibri"/>
                <a:cs typeface="Calibri"/>
              </a:rPr>
              <a:t>de</a:t>
            </a:r>
            <a:r>
              <a:rPr lang="tr-TR" sz="2000" b="1" spc="25" dirty="0">
                <a:solidFill>
                  <a:srgbClr val="595959"/>
                </a:solidFill>
                <a:latin typeface="Times New Roman"/>
                <a:cs typeface="Times New Roman"/>
              </a:rPr>
              <a:t>ğ</a:t>
            </a:r>
            <a:r>
              <a:rPr lang="tr-TR" sz="2000" b="1" spc="25" dirty="0">
                <a:solidFill>
                  <a:srgbClr val="595959"/>
                </a:solidFill>
                <a:latin typeface="Calibri"/>
                <a:cs typeface="Calibri"/>
              </a:rPr>
              <a:t>ildir.</a:t>
            </a:r>
            <a:r>
              <a:rPr lang="tr-TR" sz="2000" b="1" spc="40" dirty="0">
                <a:solidFill>
                  <a:srgbClr val="595959"/>
                </a:solidFill>
                <a:latin typeface="Calibri"/>
                <a:cs typeface="Calibri"/>
              </a:rPr>
              <a:t> </a:t>
            </a:r>
            <a:r>
              <a:rPr lang="tr-TR" sz="2000" b="1" spc="35" dirty="0" err="1">
                <a:solidFill>
                  <a:srgbClr val="595959"/>
                </a:solidFill>
                <a:latin typeface="Calibri"/>
                <a:cs typeface="Calibri"/>
              </a:rPr>
              <a:t>Overﬁtting</a:t>
            </a:r>
            <a:r>
              <a:rPr lang="tr-TR" sz="2000" b="1" spc="40" dirty="0">
                <a:solidFill>
                  <a:srgbClr val="595959"/>
                </a:solidFill>
                <a:latin typeface="Calibri"/>
                <a:cs typeface="Calibri"/>
              </a:rPr>
              <a:t> durumunda </a:t>
            </a:r>
            <a:r>
              <a:rPr lang="tr-TR" sz="2000" b="1" spc="35" dirty="0">
                <a:solidFill>
                  <a:srgbClr val="595959"/>
                </a:solidFill>
                <a:latin typeface="Calibri"/>
                <a:cs typeface="Calibri"/>
              </a:rPr>
              <a:t>da</a:t>
            </a:r>
            <a:r>
              <a:rPr lang="tr-TR" sz="2000" b="1" spc="30" dirty="0">
                <a:solidFill>
                  <a:srgbClr val="595959"/>
                </a:solidFill>
                <a:latin typeface="Calibri"/>
                <a:cs typeface="Calibri"/>
              </a:rPr>
              <a:t> </a:t>
            </a:r>
            <a:r>
              <a:rPr lang="tr-TR" sz="2400" b="1" spc="65" dirty="0">
                <a:solidFill>
                  <a:srgbClr val="595959"/>
                </a:solidFill>
                <a:latin typeface="Calibri"/>
                <a:cs typeface="Calibri"/>
              </a:rPr>
              <a:t>R²</a:t>
            </a:r>
            <a:r>
              <a:rPr lang="tr-TR" sz="2400" b="1" spc="20" dirty="0">
                <a:solidFill>
                  <a:srgbClr val="595959"/>
                </a:solidFill>
                <a:latin typeface="Calibri"/>
                <a:cs typeface="Calibri"/>
              </a:rPr>
              <a:t> </a:t>
            </a:r>
            <a:r>
              <a:rPr lang="tr-TR" sz="2000" b="1" spc="60" dirty="0">
                <a:solidFill>
                  <a:srgbClr val="595959"/>
                </a:solidFill>
                <a:latin typeface="Calibri"/>
                <a:cs typeface="Calibri"/>
              </a:rPr>
              <a:t>skorumuz</a:t>
            </a:r>
            <a:r>
              <a:rPr lang="tr-TR" sz="2000" b="1" spc="40" dirty="0">
                <a:solidFill>
                  <a:srgbClr val="595959"/>
                </a:solidFill>
                <a:latin typeface="Calibri"/>
                <a:cs typeface="Calibri"/>
              </a:rPr>
              <a:t> </a:t>
            </a:r>
            <a:r>
              <a:rPr lang="tr-TR" sz="2000" b="1" spc="75" dirty="0">
                <a:solidFill>
                  <a:srgbClr val="595959"/>
                </a:solidFill>
                <a:latin typeface="Calibri"/>
                <a:cs typeface="Calibri"/>
              </a:rPr>
              <a:t>yüksek </a:t>
            </a:r>
            <a:r>
              <a:rPr lang="tr-TR" sz="2000" b="1" spc="-305" dirty="0">
                <a:solidFill>
                  <a:srgbClr val="595959"/>
                </a:solidFill>
                <a:latin typeface="Calibri"/>
                <a:cs typeface="Calibri"/>
              </a:rPr>
              <a:t> </a:t>
            </a:r>
            <a:r>
              <a:rPr lang="tr-TR" sz="2000" b="1" spc="60" dirty="0">
                <a:solidFill>
                  <a:srgbClr val="595959"/>
                </a:solidFill>
                <a:latin typeface="Calibri"/>
                <a:cs typeface="Calibri"/>
              </a:rPr>
              <a:t>çıkacaktır.</a:t>
            </a:r>
            <a:endParaRPr lang="tr-TR" sz="2000" b="1" dirty="0">
              <a:latin typeface="Calibri"/>
              <a:cs typeface="Calibri"/>
            </a:endParaRPr>
          </a:p>
          <a:p>
            <a:pPr marL="0" lvl="0" indent="0">
              <a:spcBef>
                <a:spcPts val="2200"/>
              </a:spcBef>
              <a:buClr>
                <a:srgbClr val="A0197D"/>
              </a:buClr>
              <a:buSzPts val="2000"/>
            </a:pPr>
            <a:endParaRPr sz="2000" dirty="0"/>
          </a:p>
        </p:txBody>
      </p:sp>
      <p:sp>
        <p:nvSpPr>
          <p:cNvPr id="88" name="Google Shape;88;p3"/>
          <p:cNvSpPr txBox="1">
            <a:spLocks noGrp="1"/>
          </p:cNvSpPr>
          <p:nvPr>
            <p:ph type="title"/>
          </p:nvPr>
        </p:nvSpPr>
        <p:spPr>
          <a:xfrm>
            <a:off x="604838" y="449263"/>
            <a:ext cx="10982325" cy="747712"/>
          </a:xfrm>
          <a:prstGeom prst="rect">
            <a:avLst/>
          </a:prstGeom>
          <a:noFill/>
          <a:ln>
            <a:noFill/>
          </a:ln>
        </p:spPr>
        <p:txBody>
          <a:bodyPr spcFirstLastPara="1" wrap="square" lIns="91425" tIns="45700" rIns="91425" bIns="45700" anchor="ctr" anchorCtr="0">
            <a:noAutofit/>
          </a:bodyPr>
          <a:lstStyle/>
          <a:p>
            <a:pPr marL="0" lvl="0" indent="0">
              <a:spcBef>
                <a:spcPts val="2200"/>
              </a:spcBef>
              <a:buClr>
                <a:srgbClr val="A0197D"/>
              </a:buClr>
              <a:buSzPts val="2000"/>
            </a:pPr>
            <a:r>
              <a:rPr lang="tr-TR" dirty="0" smtClean="0"/>
              <a:t>3.2.1 Regresyon (Hata metrikleri)</a:t>
            </a:r>
            <a:endParaRPr lang="tr-TR" dirty="0"/>
          </a:p>
        </p:txBody>
      </p:sp>
      <p:sp>
        <p:nvSpPr>
          <p:cNvPr id="89" name="Google Shape;89;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lvl="0"/>
            <a:r>
              <a:rPr lang="tr-TR" dirty="0"/>
              <a:t>15 Haziran 2024</a:t>
            </a:r>
          </a:p>
        </p:txBody>
      </p:sp>
      <p:sp>
        <p:nvSpPr>
          <p:cNvPr id="90" name="Google Shape;90;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lvl="0"/>
            <a:r>
              <a:rPr lang="tr-TR" dirty="0"/>
              <a:t>Global AI </a:t>
            </a:r>
            <a:r>
              <a:rPr lang="tr-TR" dirty="0" err="1"/>
              <a:t>Hub</a:t>
            </a:r>
            <a:r>
              <a:rPr lang="tr-TR" dirty="0"/>
              <a:t> Yapay Zekaya Giriş Eğitimi</a:t>
            </a:r>
          </a:p>
        </p:txBody>
      </p:sp>
      <p:sp>
        <p:nvSpPr>
          <p:cNvPr id="91" name="Google Shape;91;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tr-TR"/>
              <a:t>13</a:t>
            </a:fld>
            <a:endParaRPr dirty="0"/>
          </a:p>
        </p:txBody>
      </p:sp>
      <p:sp>
        <p:nvSpPr>
          <p:cNvPr id="93" name="Google Shape;93;p3"/>
          <p:cNvSpPr txBox="1"/>
          <p:nvPr/>
        </p:nvSpPr>
        <p:spPr>
          <a:xfrm>
            <a:off x="8025708" y="5738282"/>
            <a:ext cx="3138311" cy="214489"/>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600"/>
              </a:spcBef>
              <a:spcAft>
                <a:spcPts val="0"/>
              </a:spcAft>
              <a:buClr>
                <a:schemeClr val="dk1"/>
              </a:buClr>
              <a:buSzPts val="1200"/>
              <a:buFont typeface="Arial"/>
              <a:buNone/>
            </a:pPr>
            <a:endParaRPr sz="1200" b="0" i="0" u="none" strike="noStrike" cap="none" dirty="0">
              <a:solidFill>
                <a:srgbClr val="3F3F3F"/>
              </a:solidFill>
              <a:latin typeface="Quattrocento Sans"/>
              <a:ea typeface="Quattrocento Sans"/>
              <a:cs typeface="Quattrocento Sans"/>
              <a:sym typeface="Quattrocento Sans"/>
            </a:endParaRPr>
          </a:p>
        </p:txBody>
      </p:sp>
      <p:pic>
        <p:nvPicPr>
          <p:cNvPr id="9" name="object 6"/>
          <p:cNvPicPr/>
          <p:nvPr/>
        </p:nvPicPr>
        <p:blipFill>
          <a:blip r:embed="rId3" cstate="print"/>
          <a:stretch>
            <a:fillRect/>
          </a:stretch>
        </p:blipFill>
        <p:spPr>
          <a:xfrm>
            <a:off x="679059" y="3844102"/>
            <a:ext cx="7158656" cy="2108669"/>
          </a:xfrm>
          <a:prstGeom prst="rect">
            <a:avLst/>
          </a:prstGeom>
        </p:spPr>
      </p:pic>
    </p:spTree>
    <p:extLst>
      <p:ext uri="{BB962C8B-B14F-4D97-AF65-F5344CB8AC3E}">
        <p14:creationId xmlns:p14="http://schemas.microsoft.com/office/powerpoint/2010/main" val="412150641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3" descr="Photo by Andrea De Santis on Unsplash "/>
          <p:cNvSpPr txBox="1">
            <a:spLocks noGrp="1"/>
          </p:cNvSpPr>
          <p:nvPr>
            <p:ph type="body" idx="1"/>
          </p:nvPr>
        </p:nvSpPr>
        <p:spPr>
          <a:xfrm>
            <a:off x="604838" y="1436914"/>
            <a:ext cx="6573425" cy="4606836"/>
          </a:xfrm>
          <a:prstGeom prst="rect">
            <a:avLst/>
          </a:prstGeom>
          <a:noFill/>
          <a:ln>
            <a:noFill/>
          </a:ln>
        </p:spPr>
        <p:txBody>
          <a:bodyPr spcFirstLastPara="1" wrap="square" lIns="91425" tIns="45700" rIns="91425" bIns="45700" anchor="t" anchorCtr="0">
            <a:noAutofit/>
          </a:bodyPr>
          <a:lstStyle/>
          <a:p>
            <a:pPr marL="0" lvl="0" indent="0">
              <a:spcBef>
                <a:spcPts val="2200"/>
              </a:spcBef>
              <a:buClr>
                <a:srgbClr val="A0197D"/>
              </a:buClr>
              <a:buSzPts val="2000"/>
              <a:buNone/>
            </a:pPr>
            <a:r>
              <a:rPr lang="tr-TR" sz="2000" dirty="0" smtClean="0"/>
              <a:t> 2.Mean </a:t>
            </a:r>
            <a:r>
              <a:rPr lang="tr-TR" sz="2000" dirty="0" err="1" smtClean="0"/>
              <a:t>Absolute</a:t>
            </a:r>
            <a:r>
              <a:rPr lang="tr-TR" sz="2000" dirty="0" smtClean="0"/>
              <a:t> </a:t>
            </a:r>
            <a:r>
              <a:rPr lang="tr-TR" sz="2000" dirty="0" err="1" smtClean="0"/>
              <a:t>Error</a:t>
            </a:r>
            <a:r>
              <a:rPr lang="tr-TR" sz="2000" dirty="0" smtClean="0"/>
              <a:t> (MAE)</a:t>
            </a:r>
          </a:p>
          <a:p>
            <a:pPr marL="0" indent="0">
              <a:spcBef>
                <a:spcPts val="2200"/>
              </a:spcBef>
              <a:buClr>
                <a:srgbClr val="A0197D"/>
              </a:buClr>
              <a:buSzPts val="2000"/>
            </a:pPr>
            <a:r>
              <a:rPr lang="tr-TR" sz="2000" dirty="0"/>
              <a:t> </a:t>
            </a:r>
            <a:r>
              <a:rPr lang="tr-TR" sz="2000" spc="85" dirty="0">
                <a:latin typeface="Calibri"/>
                <a:cs typeface="Calibri"/>
              </a:rPr>
              <a:t>MAE,</a:t>
            </a:r>
            <a:r>
              <a:rPr lang="tr-TR" sz="2000" spc="35" dirty="0">
                <a:latin typeface="Calibri"/>
                <a:cs typeface="Calibri"/>
              </a:rPr>
              <a:t> tahmin</a:t>
            </a:r>
            <a:r>
              <a:rPr lang="tr-TR" sz="2000" spc="40" dirty="0">
                <a:latin typeface="Calibri"/>
                <a:cs typeface="Calibri"/>
              </a:rPr>
              <a:t> </a:t>
            </a:r>
            <a:r>
              <a:rPr lang="tr-TR" sz="2000" spc="35" dirty="0">
                <a:latin typeface="Calibri"/>
                <a:cs typeface="Calibri"/>
              </a:rPr>
              <a:t>edilen</a:t>
            </a:r>
            <a:r>
              <a:rPr lang="tr-TR" sz="2000" spc="40" dirty="0">
                <a:latin typeface="Calibri"/>
                <a:cs typeface="Calibri"/>
              </a:rPr>
              <a:t> </a:t>
            </a:r>
            <a:r>
              <a:rPr lang="tr-TR" sz="2000" spc="25" dirty="0">
                <a:latin typeface="Calibri"/>
                <a:cs typeface="Calibri"/>
              </a:rPr>
              <a:t>de</a:t>
            </a:r>
            <a:r>
              <a:rPr lang="tr-TR" sz="2000" spc="25" dirty="0">
                <a:latin typeface="Times New Roman"/>
                <a:cs typeface="Times New Roman"/>
              </a:rPr>
              <a:t>ğ</a:t>
            </a:r>
            <a:r>
              <a:rPr lang="tr-TR" sz="2000" spc="25" dirty="0">
                <a:latin typeface="Calibri"/>
                <a:cs typeface="Calibri"/>
              </a:rPr>
              <a:t>erler</a:t>
            </a:r>
            <a:r>
              <a:rPr lang="tr-TR" sz="2000" spc="40" dirty="0">
                <a:latin typeface="Calibri"/>
                <a:cs typeface="Calibri"/>
              </a:rPr>
              <a:t> </a:t>
            </a:r>
            <a:r>
              <a:rPr lang="tr-TR" sz="2000" spc="45" dirty="0">
                <a:latin typeface="Calibri"/>
                <a:cs typeface="Calibri"/>
              </a:rPr>
              <a:t>ile</a:t>
            </a:r>
            <a:r>
              <a:rPr lang="tr-TR" sz="2000" spc="40" dirty="0">
                <a:latin typeface="Calibri"/>
                <a:cs typeface="Calibri"/>
              </a:rPr>
              <a:t> </a:t>
            </a:r>
            <a:r>
              <a:rPr lang="tr-TR" sz="2000" spc="55" dirty="0">
                <a:latin typeface="Calibri"/>
                <a:cs typeface="Calibri"/>
              </a:rPr>
              <a:t>gerçek</a:t>
            </a:r>
            <a:r>
              <a:rPr lang="tr-TR" sz="2000" spc="35" dirty="0">
                <a:latin typeface="Calibri"/>
                <a:cs typeface="Calibri"/>
              </a:rPr>
              <a:t> </a:t>
            </a:r>
            <a:r>
              <a:rPr lang="tr-TR" sz="2000" spc="25" dirty="0">
                <a:latin typeface="Calibri"/>
                <a:cs typeface="Calibri"/>
              </a:rPr>
              <a:t>de</a:t>
            </a:r>
            <a:r>
              <a:rPr lang="tr-TR" sz="2000" spc="25" dirty="0">
                <a:latin typeface="Times New Roman"/>
                <a:cs typeface="Times New Roman"/>
              </a:rPr>
              <a:t>ğ</a:t>
            </a:r>
            <a:r>
              <a:rPr lang="tr-TR" sz="2000" spc="25" dirty="0">
                <a:latin typeface="Calibri"/>
                <a:cs typeface="Calibri"/>
              </a:rPr>
              <a:t>erler</a:t>
            </a:r>
            <a:r>
              <a:rPr lang="tr-TR" sz="2000" spc="40" dirty="0">
                <a:latin typeface="Calibri"/>
                <a:cs typeface="Calibri"/>
              </a:rPr>
              <a:t> </a:t>
            </a:r>
            <a:r>
              <a:rPr lang="tr-TR" sz="2000" spc="55" dirty="0">
                <a:latin typeface="Calibri"/>
                <a:cs typeface="Calibri"/>
              </a:rPr>
              <a:t>arasındaki</a:t>
            </a:r>
            <a:r>
              <a:rPr lang="tr-TR" sz="2000" spc="40" dirty="0">
                <a:latin typeface="Calibri"/>
                <a:cs typeface="Calibri"/>
              </a:rPr>
              <a:t> </a:t>
            </a:r>
            <a:r>
              <a:rPr lang="tr-TR" sz="2000" spc="55" dirty="0" smtClean="0">
                <a:latin typeface="Calibri"/>
                <a:cs typeface="Calibri"/>
              </a:rPr>
              <a:t>farkların mutlak değerlerinin ortalamasıdır.</a:t>
            </a:r>
          </a:p>
          <a:p>
            <a:pPr marL="0" indent="0">
              <a:spcBef>
                <a:spcPts val="2200"/>
              </a:spcBef>
              <a:buClr>
                <a:srgbClr val="A0197D"/>
              </a:buClr>
              <a:buSzPts val="2000"/>
            </a:pPr>
            <a:r>
              <a:rPr lang="tr-TR" sz="2000" spc="55" dirty="0">
                <a:latin typeface="Calibri"/>
                <a:cs typeface="Calibri"/>
              </a:rPr>
              <a:t> </a:t>
            </a:r>
            <a:r>
              <a:rPr lang="tr-TR" sz="2000" spc="110" dirty="0">
                <a:latin typeface="Calibri"/>
                <a:cs typeface="Calibri"/>
              </a:rPr>
              <a:t>MAE</a:t>
            </a:r>
            <a:r>
              <a:rPr lang="tr-TR" sz="2000" spc="45" dirty="0">
                <a:latin typeface="Calibri"/>
                <a:cs typeface="Calibri"/>
              </a:rPr>
              <a:t> </a:t>
            </a:r>
            <a:r>
              <a:rPr lang="tr-TR" sz="2000" spc="30" dirty="0">
                <a:latin typeface="Calibri"/>
                <a:cs typeface="Calibri"/>
              </a:rPr>
              <a:t>yöntemi,</a:t>
            </a:r>
            <a:r>
              <a:rPr lang="tr-TR" sz="2000" spc="45" dirty="0">
                <a:latin typeface="Calibri"/>
                <a:cs typeface="Calibri"/>
              </a:rPr>
              <a:t> </a:t>
            </a:r>
            <a:r>
              <a:rPr lang="tr-TR" sz="2000" spc="25" dirty="0">
                <a:latin typeface="Calibri"/>
                <a:cs typeface="Calibri"/>
              </a:rPr>
              <a:t>e</a:t>
            </a:r>
            <a:r>
              <a:rPr lang="tr-TR" sz="2000" spc="25" dirty="0">
                <a:latin typeface="Times New Roman"/>
                <a:cs typeface="Times New Roman"/>
              </a:rPr>
              <a:t>ğ</a:t>
            </a:r>
            <a:r>
              <a:rPr lang="tr-TR" sz="2000" spc="25" dirty="0">
                <a:latin typeface="Calibri"/>
                <a:cs typeface="Calibri"/>
              </a:rPr>
              <a:t>itim</a:t>
            </a:r>
            <a:r>
              <a:rPr lang="tr-TR" sz="2000" spc="50" dirty="0">
                <a:latin typeface="Calibri"/>
                <a:cs typeface="Calibri"/>
              </a:rPr>
              <a:t> verilerindeki</a:t>
            </a:r>
            <a:r>
              <a:rPr lang="tr-TR" sz="2000" spc="45" dirty="0">
                <a:latin typeface="Calibri"/>
                <a:cs typeface="Calibri"/>
              </a:rPr>
              <a:t> </a:t>
            </a:r>
            <a:r>
              <a:rPr lang="tr-TR" sz="2000" spc="70" dirty="0">
                <a:latin typeface="Calibri"/>
                <a:cs typeface="Calibri"/>
              </a:rPr>
              <a:t>aykırı</a:t>
            </a:r>
            <a:r>
              <a:rPr lang="tr-TR" sz="2000" spc="50" dirty="0">
                <a:latin typeface="Calibri"/>
                <a:cs typeface="Calibri"/>
              </a:rPr>
              <a:t> </a:t>
            </a:r>
            <a:r>
              <a:rPr lang="tr-TR" sz="2000" spc="25" dirty="0">
                <a:latin typeface="Calibri"/>
                <a:cs typeface="Calibri"/>
              </a:rPr>
              <a:t>de</a:t>
            </a:r>
            <a:r>
              <a:rPr lang="tr-TR" sz="2000" spc="25" dirty="0">
                <a:latin typeface="Times New Roman"/>
                <a:cs typeface="Times New Roman"/>
              </a:rPr>
              <a:t>ğ</a:t>
            </a:r>
            <a:r>
              <a:rPr lang="tr-TR" sz="2000" spc="25" dirty="0">
                <a:latin typeface="Calibri"/>
                <a:cs typeface="Calibri"/>
              </a:rPr>
              <a:t>erlerden</a:t>
            </a:r>
            <a:r>
              <a:rPr lang="tr-TR" sz="2000" spc="45" dirty="0">
                <a:latin typeface="Calibri"/>
                <a:cs typeface="Calibri"/>
              </a:rPr>
              <a:t> </a:t>
            </a:r>
            <a:r>
              <a:rPr lang="tr-TR" sz="2000" spc="40" dirty="0">
                <a:latin typeface="Calibri"/>
                <a:cs typeface="Calibri"/>
              </a:rPr>
              <a:t>a</a:t>
            </a:r>
            <a:r>
              <a:rPr lang="tr-TR" sz="2000" spc="40" dirty="0">
                <a:latin typeface="Times New Roman"/>
                <a:cs typeface="Times New Roman"/>
              </a:rPr>
              <a:t>ş</a:t>
            </a:r>
            <a:r>
              <a:rPr lang="tr-TR" sz="2000" spc="40" dirty="0">
                <a:latin typeface="Calibri"/>
                <a:cs typeface="Calibri"/>
              </a:rPr>
              <a:t>ırı</a:t>
            </a:r>
            <a:r>
              <a:rPr lang="tr-TR" sz="2000" spc="50" dirty="0">
                <a:latin typeface="Calibri"/>
                <a:cs typeface="Calibri"/>
              </a:rPr>
              <a:t> </a:t>
            </a:r>
            <a:r>
              <a:rPr lang="tr-TR" sz="2000" spc="35" dirty="0">
                <a:latin typeface="Calibri"/>
                <a:cs typeface="Calibri"/>
              </a:rPr>
              <a:t>etkilenmeme</a:t>
            </a:r>
            <a:r>
              <a:rPr lang="tr-TR" sz="2000" spc="45" dirty="0">
                <a:latin typeface="Calibri"/>
                <a:cs typeface="Calibri"/>
              </a:rPr>
              <a:t> </a:t>
            </a:r>
            <a:r>
              <a:rPr lang="tr-TR" sz="2000" spc="35" dirty="0">
                <a:latin typeface="Calibri"/>
                <a:cs typeface="Calibri"/>
              </a:rPr>
              <a:t>avantajına</a:t>
            </a:r>
            <a:r>
              <a:rPr lang="tr-TR" sz="2000" spc="45" dirty="0">
                <a:latin typeface="Calibri"/>
                <a:cs typeface="Calibri"/>
              </a:rPr>
              <a:t> </a:t>
            </a:r>
            <a:r>
              <a:rPr lang="tr-TR" sz="2000" spc="30" dirty="0">
                <a:latin typeface="Calibri"/>
                <a:cs typeface="Calibri"/>
              </a:rPr>
              <a:t>sahiptir.</a:t>
            </a:r>
            <a:r>
              <a:rPr lang="tr-TR" sz="2000" spc="50" dirty="0">
                <a:latin typeface="Calibri"/>
                <a:cs typeface="Calibri"/>
              </a:rPr>
              <a:t> </a:t>
            </a:r>
            <a:r>
              <a:rPr lang="tr-TR" sz="2000" spc="110" dirty="0">
                <a:latin typeface="Calibri"/>
                <a:cs typeface="Calibri"/>
              </a:rPr>
              <a:t>MEA </a:t>
            </a:r>
            <a:r>
              <a:rPr lang="tr-TR" sz="2000" spc="-300" dirty="0">
                <a:latin typeface="Calibri"/>
                <a:cs typeface="Calibri"/>
              </a:rPr>
              <a:t> </a:t>
            </a:r>
            <a:r>
              <a:rPr lang="tr-TR" sz="2000" spc="55" dirty="0">
                <a:latin typeface="Calibri"/>
                <a:cs typeface="Calibri"/>
              </a:rPr>
              <a:t>yakla</a:t>
            </a:r>
            <a:r>
              <a:rPr lang="tr-TR" sz="2000" spc="55" dirty="0">
                <a:latin typeface="Times New Roman"/>
                <a:cs typeface="Times New Roman"/>
              </a:rPr>
              <a:t>ş</a:t>
            </a:r>
            <a:r>
              <a:rPr lang="tr-TR" sz="2000" spc="55" dirty="0">
                <a:latin typeface="Calibri"/>
                <a:cs typeface="Calibri"/>
              </a:rPr>
              <a:t>ımıyla</a:t>
            </a:r>
            <a:r>
              <a:rPr lang="tr-TR" sz="2000" spc="30" dirty="0">
                <a:latin typeface="Calibri"/>
                <a:cs typeface="Calibri"/>
              </a:rPr>
              <a:t> e</a:t>
            </a:r>
            <a:r>
              <a:rPr lang="tr-TR" sz="2000" spc="30" dirty="0">
                <a:latin typeface="Times New Roman"/>
                <a:cs typeface="Times New Roman"/>
              </a:rPr>
              <a:t>ğ</a:t>
            </a:r>
            <a:r>
              <a:rPr lang="tr-TR" sz="2000" spc="30" dirty="0">
                <a:latin typeface="Calibri"/>
                <a:cs typeface="Calibri"/>
              </a:rPr>
              <a:t>itilmi</a:t>
            </a:r>
            <a:r>
              <a:rPr lang="tr-TR" sz="2000" spc="30" dirty="0">
                <a:latin typeface="Times New Roman"/>
                <a:cs typeface="Times New Roman"/>
              </a:rPr>
              <a:t>ş</a:t>
            </a:r>
            <a:r>
              <a:rPr lang="tr-TR" sz="2000" spc="-5" dirty="0">
                <a:latin typeface="Times New Roman"/>
                <a:cs typeface="Times New Roman"/>
              </a:rPr>
              <a:t> </a:t>
            </a:r>
            <a:r>
              <a:rPr lang="tr-TR" sz="2000" spc="55" dirty="0">
                <a:latin typeface="Calibri"/>
                <a:cs typeface="Calibri"/>
              </a:rPr>
              <a:t>bir</a:t>
            </a:r>
            <a:r>
              <a:rPr lang="tr-TR" sz="2000" spc="30" dirty="0">
                <a:latin typeface="Calibri"/>
                <a:cs typeface="Calibri"/>
              </a:rPr>
              <a:t> model,</a:t>
            </a:r>
            <a:r>
              <a:rPr lang="tr-TR" sz="2000" spc="35" dirty="0">
                <a:latin typeface="Calibri"/>
                <a:cs typeface="Calibri"/>
              </a:rPr>
              <a:t> </a:t>
            </a:r>
            <a:r>
              <a:rPr lang="tr-TR" sz="2000" spc="-10" dirty="0">
                <a:latin typeface="Calibri"/>
                <a:cs typeface="Calibri"/>
              </a:rPr>
              <a:t>5</a:t>
            </a:r>
            <a:r>
              <a:rPr lang="tr-TR" sz="2000" spc="30" dirty="0">
                <a:latin typeface="Calibri"/>
                <a:cs typeface="Calibri"/>
              </a:rPr>
              <a:t> </a:t>
            </a:r>
            <a:r>
              <a:rPr lang="tr-TR" sz="2000" spc="70" dirty="0">
                <a:latin typeface="Calibri"/>
                <a:cs typeface="Calibri"/>
              </a:rPr>
              <a:t>birimlik</a:t>
            </a:r>
            <a:r>
              <a:rPr lang="tr-TR" sz="2000" spc="30" dirty="0">
                <a:latin typeface="Calibri"/>
                <a:cs typeface="Calibri"/>
              </a:rPr>
              <a:t> </a:t>
            </a:r>
            <a:r>
              <a:rPr lang="tr-TR" sz="2000" spc="-10" dirty="0">
                <a:latin typeface="Calibri"/>
                <a:cs typeface="Calibri"/>
              </a:rPr>
              <a:t>1</a:t>
            </a:r>
            <a:r>
              <a:rPr lang="tr-TR" sz="2000" spc="35" dirty="0">
                <a:latin typeface="Calibri"/>
                <a:cs typeface="Calibri"/>
              </a:rPr>
              <a:t> </a:t>
            </a:r>
            <a:r>
              <a:rPr lang="tr-TR" sz="2000" spc="30" dirty="0">
                <a:latin typeface="Calibri"/>
                <a:cs typeface="Calibri"/>
              </a:rPr>
              <a:t>hataya </a:t>
            </a:r>
            <a:r>
              <a:rPr lang="tr-TR" sz="2000" spc="35" dirty="0">
                <a:latin typeface="Calibri"/>
                <a:cs typeface="Calibri"/>
              </a:rPr>
              <a:t>ve</a:t>
            </a:r>
            <a:r>
              <a:rPr lang="tr-TR" sz="2000" spc="30" dirty="0">
                <a:latin typeface="Calibri"/>
                <a:cs typeface="Calibri"/>
              </a:rPr>
              <a:t> </a:t>
            </a:r>
            <a:r>
              <a:rPr lang="tr-TR" sz="2000" spc="-10" dirty="0">
                <a:latin typeface="Calibri"/>
                <a:cs typeface="Calibri"/>
              </a:rPr>
              <a:t>1</a:t>
            </a:r>
            <a:r>
              <a:rPr lang="tr-TR" sz="2000" spc="35" dirty="0">
                <a:latin typeface="Calibri"/>
                <a:cs typeface="Calibri"/>
              </a:rPr>
              <a:t> </a:t>
            </a:r>
            <a:r>
              <a:rPr lang="tr-TR" sz="2000" spc="70" dirty="0">
                <a:latin typeface="Calibri"/>
                <a:cs typeface="Calibri"/>
              </a:rPr>
              <a:t>birimlik</a:t>
            </a:r>
            <a:r>
              <a:rPr lang="tr-TR" sz="2000" spc="30" dirty="0">
                <a:latin typeface="Calibri"/>
                <a:cs typeface="Calibri"/>
              </a:rPr>
              <a:t> </a:t>
            </a:r>
            <a:r>
              <a:rPr lang="tr-TR" sz="2000" spc="-10" dirty="0">
                <a:latin typeface="Calibri"/>
                <a:cs typeface="Calibri"/>
              </a:rPr>
              <a:t>5</a:t>
            </a:r>
            <a:r>
              <a:rPr lang="tr-TR" sz="2000" spc="30" dirty="0">
                <a:latin typeface="Calibri"/>
                <a:cs typeface="Calibri"/>
              </a:rPr>
              <a:t> hataya </a:t>
            </a:r>
            <a:r>
              <a:rPr lang="tr-TR" sz="2000" spc="10" dirty="0">
                <a:latin typeface="Calibri"/>
                <a:cs typeface="Calibri"/>
              </a:rPr>
              <a:t>e</a:t>
            </a:r>
            <a:r>
              <a:rPr lang="tr-TR" sz="2000" spc="10" dirty="0">
                <a:latin typeface="Times New Roman"/>
                <a:cs typeface="Times New Roman"/>
              </a:rPr>
              <a:t>ş</a:t>
            </a:r>
            <a:r>
              <a:rPr lang="tr-TR" sz="2000" spc="10" dirty="0">
                <a:latin typeface="Calibri"/>
                <a:cs typeface="Calibri"/>
              </a:rPr>
              <a:t>it</a:t>
            </a:r>
            <a:r>
              <a:rPr lang="tr-TR" sz="2000" spc="35" dirty="0">
                <a:latin typeface="Calibri"/>
                <a:cs typeface="Calibri"/>
              </a:rPr>
              <a:t> </a:t>
            </a:r>
            <a:r>
              <a:rPr lang="tr-TR" sz="2000" spc="30" dirty="0">
                <a:latin typeface="Calibri"/>
                <a:cs typeface="Calibri"/>
              </a:rPr>
              <a:t>önem </a:t>
            </a:r>
            <a:r>
              <a:rPr lang="tr-TR" sz="2000" spc="50" dirty="0">
                <a:latin typeface="Calibri"/>
                <a:cs typeface="Calibri"/>
              </a:rPr>
              <a:t>verecektir</a:t>
            </a:r>
            <a:endParaRPr lang="tr-TR" sz="2000" dirty="0">
              <a:latin typeface="Calibri"/>
              <a:cs typeface="Calibri"/>
            </a:endParaRPr>
          </a:p>
          <a:p>
            <a:pPr marL="0" indent="0">
              <a:spcBef>
                <a:spcPts val="2200"/>
              </a:spcBef>
              <a:buClr>
                <a:srgbClr val="A0197D"/>
              </a:buClr>
              <a:buSzPts val="2000"/>
              <a:buNone/>
            </a:pPr>
            <a:endParaRPr lang="tr-TR" sz="2000" dirty="0">
              <a:latin typeface="Calibri"/>
              <a:cs typeface="Calibri"/>
            </a:endParaRPr>
          </a:p>
          <a:p>
            <a:pPr marL="0" lvl="0" indent="0">
              <a:spcBef>
                <a:spcPts val="2200"/>
              </a:spcBef>
              <a:buClr>
                <a:srgbClr val="A0197D"/>
              </a:buClr>
              <a:buSzPts val="2000"/>
            </a:pPr>
            <a:endParaRPr sz="2000" dirty="0"/>
          </a:p>
        </p:txBody>
      </p:sp>
      <p:sp>
        <p:nvSpPr>
          <p:cNvPr id="88" name="Google Shape;88;p3"/>
          <p:cNvSpPr txBox="1">
            <a:spLocks noGrp="1"/>
          </p:cNvSpPr>
          <p:nvPr>
            <p:ph type="title"/>
          </p:nvPr>
        </p:nvSpPr>
        <p:spPr>
          <a:xfrm>
            <a:off x="604838" y="449263"/>
            <a:ext cx="10982325" cy="747712"/>
          </a:xfrm>
          <a:prstGeom prst="rect">
            <a:avLst/>
          </a:prstGeom>
          <a:noFill/>
          <a:ln>
            <a:noFill/>
          </a:ln>
        </p:spPr>
        <p:txBody>
          <a:bodyPr spcFirstLastPara="1" wrap="square" lIns="91425" tIns="45700" rIns="91425" bIns="45700" anchor="ctr" anchorCtr="0">
            <a:noAutofit/>
          </a:bodyPr>
          <a:lstStyle/>
          <a:p>
            <a:pPr marL="0" lvl="0" indent="0">
              <a:spcBef>
                <a:spcPts val="2200"/>
              </a:spcBef>
              <a:buClr>
                <a:srgbClr val="A0197D"/>
              </a:buClr>
              <a:buSzPts val="2000"/>
            </a:pPr>
            <a:r>
              <a:rPr lang="tr-TR" dirty="0" smtClean="0"/>
              <a:t>3.2.1 Regresyon (Hata metrikleri)</a:t>
            </a:r>
            <a:endParaRPr lang="tr-TR" dirty="0"/>
          </a:p>
        </p:txBody>
      </p:sp>
      <p:sp>
        <p:nvSpPr>
          <p:cNvPr id="89" name="Google Shape;89;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lvl="0"/>
            <a:r>
              <a:rPr lang="tr-TR" dirty="0"/>
              <a:t>15 Haziran 2024</a:t>
            </a:r>
          </a:p>
        </p:txBody>
      </p:sp>
      <p:sp>
        <p:nvSpPr>
          <p:cNvPr id="90" name="Google Shape;90;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lvl="0"/>
            <a:r>
              <a:rPr lang="tr-TR" dirty="0"/>
              <a:t>Global AI </a:t>
            </a:r>
            <a:r>
              <a:rPr lang="tr-TR" dirty="0" err="1"/>
              <a:t>Hub</a:t>
            </a:r>
            <a:r>
              <a:rPr lang="tr-TR" dirty="0"/>
              <a:t> Yapay Zekaya Giriş Eğitimi</a:t>
            </a:r>
          </a:p>
        </p:txBody>
      </p:sp>
      <p:sp>
        <p:nvSpPr>
          <p:cNvPr id="91" name="Google Shape;91;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tr-TR"/>
              <a:t>14</a:t>
            </a:fld>
            <a:endParaRPr dirty="0"/>
          </a:p>
        </p:txBody>
      </p:sp>
      <p:sp>
        <p:nvSpPr>
          <p:cNvPr id="93" name="Google Shape;93;p3"/>
          <p:cNvSpPr txBox="1"/>
          <p:nvPr/>
        </p:nvSpPr>
        <p:spPr>
          <a:xfrm>
            <a:off x="8025708" y="5738282"/>
            <a:ext cx="3138311" cy="214489"/>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600"/>
              </a:spcBef>
              <a:spcAft>
                <a:spcPts val="0"/>
              </a:spcAft>
              <a:buClr>
                <a:schemeClr val="dk1"/>
              </a:buClr>
              <a:buSzPts val="1200"/>
              <a:buFont typeface="Arial"/>
              <a:buNone/>
            </a:pPr>
            <a:endParaRPr sz="1200" b="0" i="0" u="none" strike="noStrike" cap="none" dirty="0">
              <a:solidFill>
                <a:srgbClr val="3F3F3F"/>
              </a:solidFill>
              <a:latin typeface="Quattrocento Sans"/>
              <a:ea typeface="Quattrocento Sans"/>
              <a:cs typeface="Quattrocento Sans"/>
              <a:sym typeface="Quattrocento Sans"/>
            </a:endParaRPr>
          </a:p>
        </p:txBody>
      </p:sp>
      <p:pic>
        <p:nvPicPr>
          <p:cNvPr id="9" name="object 8"/>
          <p:cNvPicPr/>
          <p:nvPr/>
        </p:nvPicPr>
        <p:blipFill>
          <a:blip r:embed="rId3" cstate="print"/>
          <a:stretch>
            <a:fillRect/>
          </a:stretch>
        </p:blipFill>
        <p:spPr>
          <a:xfrm>
            <a:off x="7919453" y="1436914"/>
            <a:ext cx="3635053" cy="2466349"/>
          </a:xfrm>
          <a:prstGeom prst="rect">
            <a:avLst/>
          </a:prstGeom>
        </p:spPr>
      </p:pic>
    </p:spTree>
    <p:extLst>
      <p:ext uri="{BB962C8B-B14F-4D97-AF65-F5344CB8AC3E}">
        <p14:creationId xmlns:p14="http://schemas.microsoft.com/office/powerpoint/2010/main" val="140282316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3" descr="Photo by Andrea De Santis on Unsplash "/>
          <p:cNvSpPr txBox="1">
            <a:spLocks noGrp="1"/>
          </p:cNvSpPr>
          <p:nvPr>
            <p:ph type="body" idx="1"/>
          </p:nvPr>
        </p:nvSpPr>
        <p:spPr>
          <a:xfrm>
            <a:off x="604838" y="1436914"/>
            <a:ext cx="6573425" cy="4606836"/>
          </a:xfrm>
          <a:prstGeom prst="rect">
            <a:avLst/>
          </a:prstGeom>
          <a:noFill/>
          <a:ln>
            <a:noFill/>
          </a:ln>
        </p:spPr>
        <p:txBody>
          <a:bodyPr spcFirstLastPara="1" wrap="square" lIns="91425" tIns="45700" rIns="91425" bIns="45700" anchor="t" anchorCtr="0">
            <a:noAutofit/>
          </a:bodyPr>
          <a:lstStyle/>
          <a:p>
            <a:pPr marL="0" lvl="0" indent="0">
              <a:spcBef>
                <a:spcPts val="2200"/>
              </a:spcBef>
              <a:buClr>
                <a:srgbClr val="A0197D"/>
              </a:buClr>
              <a:buSzPts val="2000"/>
              <a:buNone/>
            </a:pPr>
            <a:r>
              <a:rPr lang="tr-TR" sz="2000" dirty="0" smtClean="0"/>
              <a:t> 3.</a:t>
            </a:r>
            <a:r>
              <a:rPr lang="tr-TR" sz="2000" spc="30" dirty="0"/>
              <a:t> </a:t>
            </a:r>
            <a:r>
              <a:rPr lang="tr-TR" sz="2000" spc="30" dirty="0" err="1"/>
              <a:t>Mean</a:t>
            </a:r>
            <a:r>
              <a:rPr lang="tr-TR" sz="2000" spc="40" dirty="0"/>
              <a:t> </a:t>
            </a:r>
            <a:r>
              <a:rPr lang="tr-TR" sz="2000" spc="80" dirty="0" err="1"/>
              <a:t>Squared</a:t>
            </a:r>
            <a:r>
              <a:rPr lang="tr-TR" sz="2000" spc="45" dirty="0"/>
              <a:t> </a:t>
            </a:r>
            <a:r>
              <a:rPr lang="tr-TR" sz="2000" spc="170" dirty="0" err="1"/>
              <a:t>Error</a:t>
            </a:r>
            <a:r>
              <a:rPr lang="tr-TR" sz="2000" spc="45" dirty="0"/>
              <a:t> </a:t>
            </a:r>
            <a:r>
              <a:rPr lang="tr-TR" sz="2000" spc="220" dirty="0"/>
              <a:t>(</a:t>
            </a:r>
            <a:r>
              <a:rPr lang="tr-TR" sz="2000" spc="220" dirty="0" smtClean="0"/>
              <a:t>MSE</a:t>
            </a:r>
            <a:r>
              <a:rPr lang="tr-TR" sz="2000" spc="220" dirty="0"/>
              <a:t>)</a:t>
            </a:r>
            <a:endParaRPr lang="tr-TR" sz="2000" dirty="0" smtClean="0"/>
          </a:p>
          <a:p>
            <a:pPr marL="0" indent="0">
              <a:spcBef>
                <a:spcPts val="2200"/>
              </a:spcBef>
              <a:buClr>
                <a:srgbClr val="A0197D"/>
              </a:buClr>
              <a:buSzPts val="2000"/>
            </a:pPr>
            <a:r>
              <a:rPr lang="tr-TR" sz="2000" spc="85" dirty="0" smtClean="0">
                <a:latin typeface="Calibri"/>
                <a:cs typeface="Calibri"/>
              </a:rPr>
              <a:t>MSE</a:t>
            </a:r>
            <a:r>
              <a:rPr lang="tr-TR" sz="2000" spc="85" dirty="0">
                <a:latin typeface="Calibri"/>
                <a:cs typeface="Calibri"/>
              </a:rPr>
              <a:t>,</a:t>
            </a:r>
            <a:r>
              <a:rPr lang="tr-TR" sz="2000" spc="35" dirty="0">
                <a:latin typeface="Calibri"/>
                <a:cs typeface="Calibri"/>
              </a:rPr>
              <a:t> </a:t>
            </a:r>
            <a:r>
              <a:rPr lang="tr-TR" sz="2000" spc="20" dirty="0">
                <a:latin typeface="Calibri"/>
                <a:cs typeface="Calibri"/>
              </a:rPr>
              <a:t>en</a:t>
            </a:r>
            <a:r>
              <a:rPr lang="tr-TR" sz="2000" spc="40" dirty="0">
                <a:latin typeface="Calibri"/>
                <a:cs typeface="Calibri"/>
              </a:rPr>
              <a:t> </a:t>
            </a:r>
            <a:r>
              <a:rPr lang="tr-TR" sz="2000" spc="90" dirty="0">
                <a:latin typeface="Calibri"/>
                <a:cs typeface="Calibri"/>
              </a:rPr>
              <a:t>sık</a:t>
            </a:r>
            <a:r>
              <a:rPr lang="tr-TR" sz="2000" spc="40" dirty="0">
                <a:latin typeface="Calibri"/>
                <a:cs typeface="Calibri"/>
              </a:rPr>
              <a:t> </a:t>
            </a:r>
            <a:r>
              <a:rPr lang="tr-TR" sz="2000" spc="60" dirty="0">
                <a:latin typeface="Calibri"/>
                <a:cs typeface="Calibri"/>
              </a:rPr>
              <a:t>kullanılan</a:t>
            </a:r>
            <a:r>
              <a:rPr lang="tr-TR" sz="2000" spc="40" dirty="0">
                <a:latin typeface="Calibri"/>
                <a:cs typeface="Calibri"/>
              </a:rPr>
              <a:t> regresyon </a:t>
            </a:r>
            <a:r>
              <a:rPr lang="tr-TR" sz="2000" spc="20" dirty="0">
                <a:latin typeface="Calibri"/>
                <a:cs typeface="Calibri"/>
              </a:rPr>
              <a:t>hata</a:t>
            </a:r>
            <a:r>
              <a:rPr lang="tr-TR" sz="2000" spc="40" dirty="0">
                <a:latin typeface="Calibri"/>
                <a:cs typeface="Calibri"/>
              </a:rPr>
              <a:t> </a:t>
            </a:r>
            <a:r>
              <a:rPr lang="tr-TR" sz="2000" spc="45" dirty="0" smtClean="0">
                <a:latin typeface="Calibri"/>
                <a:cs typeface="Calibri"/>
              </a:rPr>
              <a:t>fonksiyonudur</a:t>
            </a:r>
          </a:p>
          <a:p>
            <a:pPr marL="0" indent="0">
              <a:spcBef>
                <a:spcPts val="2200"/>
              </a:spcBef>
              <a:buClr>
                <a:srgbClr val="A0197D"/>
              </a:buClr>
              <a:buSzPts val="2000"/>
            </a:pPr>
            <a:r>
              <a:rPr lang="tr-TR" sz="2000" spc="45" dirty="0">
                <a:latin typeface="Calibri"/>
                <a:cs typeface="Calibri"/>
              </a:rPr>
              <a:t> </a:t>
            </a:r>
            <a:r>
              <a:rPr lang="tr-TR" sz="2000" spc="85" dirty="0" smtClean="0">
                <a:latin typeface="Calibri"/>
                <a:cs typeface="Calibri"/>
              </a:rPr>
              <a:t>MSE</a:t>
            </a:r>
            <a:r>
              <a:rPr lang="tr-TR" sz="2000" spc="85" dirty="0">
                <a:latin typeface="Calibri"/>
                <a:cs typeface="Calibri"/>
              </a:rPr>
              <a:t>,</a:t>
            </a:r>
            <a:r>
              <a:rPr lang="tr-TR" sz="2000" spc="35" dirty="0">
                <a:latin typeface="Calibri"/>
                <a:cs typeface="Calibri"/>
              </a:rPr>
              <a:t> tahmin</a:t>
            </a:r>
            <a:r>
              <a:rPr lang="tr-TR" sz="2000" spc="40" dirty="0">
                <a:latin typeface="Calibri"/>
                <a:cs typeface="Calibri"/>
              </a:rPr>
              <a:t> </a:t>
            </a:r>
            <a:r>
              <a:rPr lang="tr-TR" sz="2000" spc="35" dirty="0">
                <a:latin typeface="Calibri"/>
                <a:cs typeface="Calibri"/>
              </a:rPr>
              <a:t>edilen</a:t>
            </a:r>
            <a:r>
              <a:rPr lang="tr-TR" sz="2000" spc="40" dirty="0">
                <a:latin typeface="Calibri"/>
                <a:cs typeface="Calibri"/>
              </a:rPr>
              <a:t> </a:t>
            </a:r>
            <a:r>
              <a:rPr lang="tr-TR" sz="2000" spc="25" dirty="0">
                <a:latin typeface="Calibri"/>
                <a:cs typeface="Calibri"/>
              </a:rPr>
              <a:t>de</a:t>
            </a:r>
            <a:r>
              <a:rPr lang="tr-TR" sz="2000" spc="25" dirty="0">
                <a:latin typeface="Times New Roman"/>
                <a:cs typeface="Times New Roman"/>
              </a:rPr>
              <a:t>ğ</a:t>
            </a:r>
            <a:r>
              <a:rPr lang="tr-TR" sz="2000" spc="25" dirty="0">
                <a:latin typeface="Calibri"/>
                <a:cs typeface="Calibri"/>
              </a:rPr>
              <a:t>erler</a:t>
            </a:r>
            <a:r>
              <a:rPr lang="tr-TR" sz="2000" spc="40" dirty="0">
                <a:latin typeface="Calibri"/>
                <a:cs typeface="Calibri"/>
              </a:rPr>
              <a:t> </a:t>
            </a:r>
            <a:r>
              <a:rPr lang="tr-TR" sz="2000" spc="45" dirty="0">
                <a:latin typeface="Calibri"/>
                <a:cs typeface="Calibri"/>
              </a:rPr>
              <a:t>ile</a:t>
            </a:r>
            <a:r>
              <a:rPr lang="tr-TR" sz="2000" spc="40" dirty="0">
                <a:latin typeface="Calibri"/>
                <a:cs typeface="Calibri"/>
              </a:rPr>
              <a:t> </a:t>
            </a:r>
            <a:r>
              <a:rPr lang="tr-TR" sz="2000" spc="55" dirty="0">
                <a:latin typeface="Calibri"/>
                <a:cs typeface="Calibri"/>
              </a:rPr>
              <a:t>gerçek</a:t>
            </a:r>
            <a:r>
              <a:rPr lang="tr-TR" sz="2000" spc="35" dirty="0">
                <a:latin typeface="Calibri"/>
                <a:cs typeface="Calibri"/>
              </a:rPr>
              <a:t> </a:t>
            </a:r>
            <a:r>
              <a:rPr lang="tr-TR" sz="2000" spc="25" dirty="0">
                <a:latin typeface="Calibri"/>
                <a:cs typeface="Calibri"/>
              </a:rPr>
              <a:t>de</a:t>
            </a:r>
            <a:r>
              <a:rPr lang="tr-TR" sz="2000" spc="25" dirty="0">
                <a:latin typeface="Times New Roman"/>
                <a:cs typeface="Times New Roman"/>
              </a:rPr>
              <a:t>ğ</a:t>
            </a:r>
            <a:r>
              <a:rPr lang="tr-TR" sz="2000" spc="25" dirty="0">
                <a:latin typeface="Calibri"/>
                <a:cs typeface="Calibri"/>
              </a:rPr>
              <a:t>erler</a:t>
            </a:r>
            <a:r>
              <a:rPr lang="tr-TR" sz="2000" spc="40" dirty="0">
                <a:latin typeface="Calibri"/>
                <a:cs typeface="Calibri"/>
              </a:rPr>
              <a:t> </a:t>
            </a:r>
            <a:r>
              <a:rPr lang="tr-TR" sz="2000" spc="55" dirty="0">
                <a:latin typeface="Calibri"/>
                <a:cs typeface="Calibri"/>
              </a:rPr>
              <a:t>arasındaki</a:t>
            </a:r>
            <a:r>
              <a:rPr lang="tr-TR" sz="2000" spc="40" dirty="0">
                <a:latin typeface="Calibri"/>
                <a:cs typeface="Calibri"/>
              </a:rPr>
              <a:t> </a:t>
            </a:r>
            <a:r>
              <a:rPr lang="tr-TR" sz="2000" spc="55" dirty="0">
                <a:latin typeface="Calibri"/>
                <a:cs typeface="Calibri"/>
              </a:rPr>
              <a:t>farkların </a:t>
            </a:r>
            <a:r>
              <a:rPr lang="tr-TR" sz="2000" spc="55" dirty="0" smtClean="0">
                <a:latin typeface="Calibri"/>
                <a:cs typeface="Calibri"/>
              </a:rPr>
              <a:t>karelerinin </a:t>
            </a:r>
            <a:r>
              <a:rPr lang="tr-TR" sz="2000" spc="55" dirty="0">
                <a:latin typeface="Calibri"/>
                <a:cs typeface="Calibri"/>
              </a:rPr>
              <a:t>ortalamasıdır</a:t>
            </a:r>
            <a:r>
              <a:rPr lang="tr-TR" sz="2000" spc="55" dirty="0" smtClean="0">
                <a:latin typeface="Calibri"/>
                <a:cs typeface="Calibri"/>
              </a:rPr>
              <a:t>.</a:t>
            </a:r>
          </a:p>
          <a:p>
            <a:pPr marL="0" indent="0">
              <a:spcBef>
                <a:spcPts val="2200"/>
              </a:spcBef>
              <a:buClr>
                <a:srgbClr val="A0197D"/>
              </a:buClr>
              <a:buSzPts val="2000"/>
            </a:pPr>
            <a:r>
              <a:rPr lang="tr-TR" sz="2000" spc="55" dirty="0">
                <a:latin typeface="Calibri"/>
                <a:cs typeface="Calibri"/>
              </a:rPr>
              <a:t> </a:t>
            </a:r>
            <a:r>
              <a:rPr lang="tr-TR" sz="2000" spc="110" dirty="0" smtClean="0">
                <a:latin typeface="Calibri"/>
                <a:cs typeface="Calibri"/>
              </a:rPr>
              <a:t>Basit, sürekli ve </a:t>
            </a:r>
            <a:r>
              <a:rPr lang="tr-TR" sz="2000" spc="110" dirty="0" err="1" smtClean="0">
                <a:latin typeface="Calibri"/>
                <a:cs typeface="Calibri"/>
              </a:rPr>
              <a:t>türevlenebilir</a:t>
            </a:r>
            <a:r>
              <a:rPr lang="tr-TR" sz="2000" spc="110" dirty="0" smtClean="0">
                <a:latin typeface="Calibri"/>
                <a:cs typeface="Calibri"/>
              </a:rPr>
              <a:t> olduğu için sıkça kullanılmaktadır.</a:t>
            </a:r>
            <a:endParaRPr lang="tr-TR" sz="2000" dirty="0">
              <a:latin typeface="Calibri"/>
              <a:cs typeface="Calibri"/>
            </a:endParaRPr>
          </a:p>
          <a:p>
            <a:pPr marL="0" indent="0">
              <a:spcBef>
                <a:spcPts val="2200"/>
              </a:spcBef>
              <a:buClr>
                <a:srgbClr val="A0197D"/>
              </a:buClr>
              <a:buSzPts val="2000"/>
              <a:buNone/>
            </a:pPr>
            <a:endParaRPr lang="tr-TR" sz="2000" dirty="0">
              <a:latin typeface="Calibri"/>
              <a:cs typeface="Calibri"/>
            </a:endParaRPr>
          </a:p>
          <a:p>
            <a:pPr marL="0" lvl="0" indent="0">
              <a:spcBef>
                <a:spcPts val="2200"/>
              </a:spcBef>
              <a:buClr>
                <a:srgbClr val="A0197D"/>
              </a:buClr>
              <a:buSzPts val="2000"/>
            </a:pPr>
            <a:endParaRPr sz="2000" dirty="0"/>
          </a:p>
        </p:txBody>
      </p:sp>
      <p:sp>
        <p:nvSpPr>
          <p:cNvPr id="88" name="Google Shape;88;p3"/>
          <p:cNvSpPr txBox="1">
            <a:spLocks noGrp="1"/>
          </p:cNvSpPr>
          <p:nvPr>
            <p:ph type="title"/>
          </p:nvPr>
        </p:nvSpPr>
        <p:spPr>
          <a:xfrm>
            <a:off x="604838" y="449263"/>
            <a:ext cx="10982325" cy="747712"/>
          </a:xfrm>
          <a:prstGeom prst="rect">
            <a:avLst/>
          </a:prstGeom>
          <a:noFill/>
          <a:ln>
            <a:noFill/>
          </a:ln>
        </p:spPr>
        <p:txBody>
          <a:bodyPr spcFirstLastPara="1" wrap="square" lIns="91425" tIns="45700" rIns="91425" bIns="45700" anchor="ctr" anchorCtr="0">
            <a:noAutofit/>
          </a:bodyPr>
          <a:lstStyle/>
          <a:p>
            <a:pPr marL="0" lvl="0" indent="0">
              <a:spcBef>
                <a:spcPts val="2200"/>
              </a:spcBef>
              <a:buClr>
                <a:srgbClr val="A0197D"/>
              </a:buClr>
              <a:buSzPts val="2000"/>
            </a:pPr>
            <a:r>
              <a:rPr lang="tr-TR" dirty="0" smtClean="0"/>
              <a:t>3.2.1 Regresyon (Hata metrikleri)</a:t>
            </a:r>
            <a:endParaRPr lang="tr-TR" dirty="0"/>
          </a:p>
        </p:txBody>
      </p:sp>
      <p:sp>
        <p:nvSpPr>
          <p:cNvPr id="89" name="Google Shape;89;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lvl="0"/>
            <a:r>
              <a:rPr lang="tr-TR" dirty="0"/>
              <a:t>15 Haziran 2024</a:t>
            </a:r>
          </a:p>
        </p:txBody>
      </p:sp>
      <p:sp>
        <p:nvSpPr>
          <p:cNvPr id="90" name="Google Shape;90;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lvl="0"/>
            <a:r>
              <a:rPr lang="tr-TR" dirty="0"/>
              <a:t>Global AI </a:t>
            </a:r>
            <a:r>
              <a:rPr lang="tr-TR" dirty="0" err="1"/>
              <a:t>Hub</a:t>
            </a:r>
            <a:r>
              <a:rPr lang="tr-TR" dirty="0"/>
              <a:t> Yapay Zekaya Giriş Eğitimi</a:t>
            </a:r>
          </a:p>
        </p:txBody>
      </p:sp>
      <p:sp>
        <p:nvSpPr>
          <p:cNvPr id="91" name="Google Shape;91;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tr-TR"/>
              <a:t>15</a:t>
            </a:fld>
            <a:endParaRPr dirty="0"/>
          </a:p>
        </p:txBody>
      </p:sp>
      <p:sp>
        <p:nvSpPr>
          <p:cNvPr id="93" name="Google Shape;93;p3"/>
          <p:cNvSpPr txBox="1"/>
          <p:nvPr/>
        </p:nvSpPr>
        <p:spPr>
          <a:xfrm>
            <a:off x="8025708" y="5738282"/>
            <a:ext cx="3138311" cy="214489"/>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600"/>
              </a:spcBef>
              <a:spcAft>
                <a:spcPts val="0"/>
              </a:spcAft>
              <a:buClr>
                <a:schemeClr val="dk1"/>
              </a:buClr>
              <a:buSzPts val="1200"/>
              <a:buFont typeface="Arial"/>
              <a:buNone/>
            </a:pPr>
            <a:endParaRPr sz="1200" b="0" i="0" u="none" strike="noStrike" cap="none" dirty="0">
              <a:solidFill>
                <a:srgbClr val="3F3F3F"/>
              </a:solidFill>
              <a:latin typeface="Quattrocento Sans"/>
              <a:ea typeface="Quattrocento Sans"/>
              <a:cs typeface="Quattrocento Sans"/>
              <a:sym typeface="Quattrocento Sans"/>
            </a:endParaRPr>
          </a:p>
        </p:txBody>
      </p:sp>
      <p:pic>
        <p:nvPicPr>
          <p:cNvPr id="10" name="object 8"/>
          <p:cNvPicPr/>
          <p:nvPr/>
        </p:nvPicPr>
        <p:blipFill>
          <a:blip r:embed="rId3" cstate="print"/>
          <a:stretch>
            <a:fillRect/>
          </a:stretch>
        </p:blipFill>
        <p:spPr>
          <a:xfrm>
            <a:off x="7178264" y="1509575"/>
            <a:ext cx="4656686" cy="2026105"/>
          </a:xfrm>
          <a:prstGeom prst="rect">
            <a:avLst/>
          </a:prstGeom>
        </p:spPr>
      </p:pic>
    </p:spTree>
    <p:extLst>
      <p:ext uri="{BB962C8B-B14F-4D97-AF65-F5344CB8AC3E}">
        <p14:creationId xmlns:p14="http://schemas.microsoft.com/office/powerpoint/2010/main" val="422025495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3" descr="Photo by Andrea De Santis on Unsplash "/>
          <p:cNvSpPr txBox="1">
            <a:spLocks noGrp="1"/>
          </p:cNvSpPr>
          <p:nvPr>
            <p:ph type="body" idx="1"/>
          </p:nvPr>
        </p:nvSpPr>
        <p:spPr>
          <a:xfrm>
            <a:off x="604839" y="1436914"/>
            <a:ext cx="6318476" cy="4589417"/>
          </a:xfrm>
          <a:prstGeom prst="rect">
            <a:avLst/>
          </a:prstGeom>
          <a:noFill/>
          <a:ln>
            <a:noFill/>
          </a:ln>
        </p:spPr>
        <p:txBody>
          <a:bodyPr spcFirstLastPara="1" wrap="square" lIns="91425" tIns="45700" rIns="91425" bIns="45700" anchor="t" anchorCtr="0">
            <a:noAutofit/>
          </a:bodyPr>
          <a:lstStyle/>
          <a:p>
            <a:pPr marL="0" lvl="0" indent="0">
              <a:spcBef>
                <a:spcPts val="2200"/>
              </a:spcBef>
              <a:buClr>
                <a:srgbClr val="A0197D"/>
              </a:buClr>
              <a:buSzPts val="2000"/>
              <a:buNone/>
            </a:pPr>
            <a:r>
              <a:rPr lang="tr-TR" sz="2000" dirty="0" smtClean="0"/>
              <a:t> 4.</a:t>
            </a:r>
            <a:r>
              <a:rPr lang="tr-TR" sz="2000" spc="30" dirty="0" smtClean="0"/>
              <a:t> </a:t>
            </a:r>
            <a:r>
              <a:rPr lang="tr-TR" sz="2000" spc="30" dirty="0" err="1" smtClean="0"/>
              <a:t>Root</a:t>
            </a:r>
            <a:r>
              <a:rPr lang="tr-TR" sz="2000" spc="30" dirty="0" smtClean="0"/>
              <a:t> </a:t>
            </a:r>
            <a:r>
              <a:rPr lang="tr-TR" sz="2000" spc="30" dirty="0" err="1" smtClean="0"/>
              <a:t>Mean</a:t>
            </a:r>
            <a:r>
              <a:rPr lang="tr-TR" sz="2000" spc="40" dirty="0" smtClean="0"/>
              <a:t> </a:t>
            </a:r>
            <a:r>
              <a:rPr lang="tr-TR" sz="2000" spc="80" dirty="0" err="1"/>
              <a:t>Squared</a:t>
            </a:r>
            <a:r>
              <a:rPr lang="tr-TR" sz="2000" spc="45" dirty="0"/>
              <a:t> </a:t>
            </a:r>
            <a:r>
              <a:rPr lang="tr-TR" sz="2000" spc="170" dirty="0" err="1"/>
              <a:t>Error</a:t>
            </a:r>
            <a:r>
              <a:rPr lang="tr-TR" sz="2000" spc="45" dirty="0"/>
              <a:t> </a:t>
            </a:r>
            <a:r>
              <a:rPr lang="tr-TR" sz="2000" spc="220" dirty="0" smtClean="0"/>
              <a:t>(RMSE</a:t>
            </a:r>
            <a:r>
              <a:rPr lang="tr-TR" sz="2000" spc="220" dirty="0"/>
              <a:t>)</a:t>
            </a:r>
            <a:endParaRPr lang="tr-TR" sz="2000" dirty="0" smtClean="0"/>
          </a:p>
          <a:p>
            <a:pPr marL="0" indent="0">
              <a:spcBef>
                <a:spcPts val="2200"/>
              </a:spcBef>
              <a:buClr>
                <a:srgbClr val="A0197D"/>
              </a:buClr>
              <a:buSzPts val="2000"/>
            </a:pPr>
            <a:r>
              <a:rPr lang="tr-TR" sz="2000" spc="85" dirty="0" smtClean="0">
                <a:latin typeface="Calibri"/>
                <a:cs typeface="Calibri"/>
              </a:rPr>
              <a:t>RMSE</a:t>
            </a:r>
            <a:r>
              <a:rPr lang="tr-TR" sz="2000" spc="85" dirty="0">
                <a:latin typeface="Calibri"/>
                <a:cs typeface="Calibri"/>
              </a:rPr>
              <a:t>,</a:t>
            </a:r>
            <a:r>
              <a:rPr lang="tr-TR" sz="2000" spc="35" dirty="0">
                <a:latin typeface="Calibri"/>
                <a:cs typeface="Calibri"/>
              </a:rPr>
              <a:t> </a:t>
            </a:r>
            <a:r>
              <a:rPr lang="tr-TR" sz="2000" spc="20" dirty="0" smtClean="0">
                <a:latin typeface="Calibri"/>
                <a:cs typeface="Calibri"/>
              </a:rPr>
              <a:t>Regresyon Analizinde sıkça kullanılır.(MSE </a:t>
            </a:r>
            <a:r>
              <a:rPr lang="tr-TR" sz="2000" spc="20" dirty="0" err="1" smtClean="0">
                <a:latin typeface="Calibri"/>
                <a:cs typeface="Calibri"/>
              </a:rPr>
              <a:t>nin</a:t>
            </a:r>
            <a:r>
              <a:rPr lang="tr-TR" sz="2000" spc="20" dirty="0" smtClean="0">
                <a:latin typeface="Calibri"/>
                <a:cs typeface="Calibri"/>
              </a:rPr>
              <a:t> karekökü)</a:t>
            </a:r>
            <a:endParaRPr lang="tr-TR" sz="2000" spc="45" dirty="0" smtClean="0">
              <a:latin typeface="Calibri"/>
              <a:cs typeface="Calibri"/>
            </a:endParaRPr>
          </a:p>
          <a:p>
            <a:pPr marL="0" indent="0">
              <a:spcBef>
                <a:spcPts val="2200"/>
              </a:spcBef>
              <a:buClr>
                <a:srgbClr val="A0197D"/>
              </a:buClr>
              <a:buSzPts val="2000"/>
            </a:pPr>
            <a:r>
              <a:rPr lang="tr-TR" sz="2000" spc="45" dirty="0">
                <a:latin typeface="Calibri"/>
                <a:cs typeface="Calibri"/>
              </a:rPr>
              <a:t> </a:t>
            </a:r>
            <a:r>
              <a:rPr lang="tr-TR" sz="2000" dirty="0"/>
              <a:t>tahmin edilen değerler ile gerçek değerler arasındaki farkı ölçen ve makine öğrenmesi modellerinin performansını değerlendirmek için kullanılan bir hata </a:t>
            </a:r>
            <a:r>
              <a:rPr lang="tr-TR" sz="2000" dirty="0" smtClean="0"/>
              <a:t>metriğidir</a:t>
            </a:r>
          </a:p>
          <a:p>
            <a:pPr marL="0" indent="0">
              <a:spcBef>
                <a:spcPts val="2200"/>
              </a:spcBef>
              <a:buClr>
                <a:srgbClr val="A0197D"/>
              </a:buClr>
              <a:buSzPts val="2000"/>
            </a:pPr>
            <a:r>
              <a:rPr lang="tr-TR" sz="2000" spc="55" dirty="0" smtClean="0">
                <a:latin typeface="Calibri"/>
                <a:cs typeface="Calibri"/>
              </a:rPr>
              <a:t> </a:t>
            </a:r>
            <a:r>
              <a:rPr lang="tr-TR" sz="2000" dirty="0"/>
              <a:t>RMSE, model performansını değerlendirirken büyük hatalara karşı duyarlılığı, kullanım kolaylığı ve yaygın kabulü nedeniyle güçlü ve güvenilir bir metriktir</a:t>
            </a:r>
            <a:endParaRPr lang="tr-TR" sz="2000" dirty="0">
              <a:latin typeface="Calibri"/>
              <a:cs typeface="Calibri"/>
            </a:endParaRPr>
          </a:p>
          <a:p>
            <a:pPr marL="0" lvl="0" indent="0">
              <a:spcBef>
                <a:spcPts val="2200"/>
              </a:spcBef>
              <a:buClr>
                <a:srgbClr val="A0197D"/>
              </a:buClr>
              <a:buSzPts val="2000"/>
            </a:pPr>
            <a:endParaRPr sz="2000" dirty="0"/>
          </a:p>
        </p:txBody>
      </p:sp>
      <p:sp>
        <p:nvSpPr>
          <p:cNvPr id="88" name="Google Shape;88;p3"/>
          <p:cNvSpPr txBox="1">
            <a:spLocks noGrp="1"/>
          </p:cNvSpPr>
          <p:nvPr>
            <p:ph type="title"/>
          </p:nvPr>
        </p:nvSpPr>
        <p:spPr>
          <a:xfrm>
            <a:off x="604838" y="449263"/>
            <a:ext cx="10982325" cy="747712"/>
          </a:xfrm>
          <a:prstGeom prst="rect">
            <a:avLst/>
          </a:prstGeom>
          <a:noFill/>
          <a:ln>
            <a:noFill/>
          </a:ln>
        </p:spPr>
        <p:txBody>
          <a:bodyPr spcFirstLastPara="1" wrap="square" lIns="91425" tIns="45700" rIns="91425" bIns="45700" anchor="ctr" anchorCtr="0">
            <a:noAutofit/>
          </a:bodyPr>
          <a:lstStyle/>
          <a:p>
            <a:pPr marL="0" lvl="0" indent="0">
              <a:spcBef>
                <a:spcPts val="2200"/>
              </a:spcBef>
              <a:buClr>
                <a:srgbClr val="A0197D"/>
              </a:buClr>
              <a:buSzPts val="2000"/>
            </a:pPr>
            <a:r>
              <a:rPr lang="tr-TR" dirty="0" smtClean="0"/>
              <a:t>3.2.1 Regresyon (Hata metrikleri)</a:t>
            </a:r>
            <a:endParaRPr lang="tr-TR" dirty="0"/>
          </a:p>
        </p:txBody>
      </p:sp>
      <p:sp>
        <p:nvSpPr>
          <p:cNvPr id="89" name="Google Shape;89;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lvl="0"/>
            <a:r>
              <a:rPr lang="tr-TR" dirty="0"/>
              <a:t>15 Haziran 2024</a:t>
            </a:r>
          </a:p>
        </p:txBody>
      </p:sp>
      <p:sp>
        <p:nvSpPr>
          <p:cNvPr id="90" name="Google Shape;90;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lvl="0"/>
            <a:r>
              <a:rPr lang="tr-TR" dirty="0"/>
              <a:t>Global AI </a:t>
            </a:r>
            <a:r>
              <a:rPr lang="tr-TR" dirty="0" err="1"/>
              <a:t>Hub</a:t>
            </a:r>
            <a:r>
              <a:rPr lang="tr-TR" dirty="0"/>
              <a:t> Yapay Zekaya Giriş Eğitimi</a:t>
            </a:r>
          </a:p>
        </p:txBody>
      </p:sp>
      <p:sp>
        <p:nvSpPr>
          <p:cNvPr id="91" name="Google Shape;91;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tr-TR"/>
              <a:t>16</a:t>
            </a:fld>
            <a:endParaRPr dirty="0"/>
          </a:p>
        </p:txBody>
      </p:sp>
      <p:sp>
        <p:nvSpPr>
          <p:cNvPr id="93" name="Google Shape;93;p3"/>
          <p:cNvSpPr txBox="1"/>
          <p:nvPr/>
        </p:nvSpPr>
        <p:spPr>
          <a:xfrm>
            <a:off x="8025708" y="5738282"/>
            <a:ext cx="3138311" cy="214489"/>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600"/>
              </a:spcBef>
              <a:spcAft>
                <a:spcPts val="0"/>
              </a:spcAft>
              <a:buClr>
                <a:schemeClr val="dk1"/>
              </a:buClr>
              <a:buSzPts val="1200"/>
              <a:buFont typeface="Arial"/>
              <a:buNone/>
            </a:pPr>
            <a:endParaRPr sz="1200" b="0" i="0" u="none" strike="noStrike" cap="none" dirty="0">
              <a:solidFill>
                <a:srgbClr val="3F3F3F"/>
              </a:solidFill>
              <a:latin typeface="Quattrocento Sans"/>
              <a:ea typeface="Quattrocento Sans"/>
              <a:cs typeface="Quattrocento Sans"/>
              <a:sym typeface="Quattrocento Sans"/>
            </a:endParaRPr>
          </a:p>
        </p:txBody>
      </p:sp>
      <p:pic>
        <p:nvPicPr>
          <p:cNvPr id="2" name="Resim 1"/>
          <p:cNvPicPr>
            <a:picLocks noChangeAspect="1"/>
          </p:cNvPicPr>
          <p:nvPr/>
        </p:nvPicPr>
        <p:blipFill>
          <a:blip r:embed="rId3"/>
          <a:stretch>
            <a:fillRect/>
          </a:stretch>
        </p:blipFill>
        <p:spPr>
          <a:xfrm>
            <a:off x="6923314" y="1345681"/>
            <a:ext cx="5019648" cy="1620654"/>
          </a:xfrm>
          <a:prstGeom prst="rect">
            <a:avLst/>
          </a:prstGeom>
        </p:spPr>
      </p:pic>
    </p:spTree>
    <p:extLst>
      <p:ext uri="{BB962C8B-B14F-4D97-AF65-F5344CB8AC3E}">
        <p14:creationId xmlns:p14="http://schemas.microsoft.com/office/powerpoint/2010/main" val="9093415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3" descr="Photo by Andrea De Santis on Unsplash "/>
          <p:cNvSpPr txBox="1">
            <a:spLocks noGrp="1"/>
          </p:cNvSpPr>
          <p:nvPr>
            <p:ph type="body" idx="1"/>
          </p:nvPr>
        </p:nvSpPr>
        <p:spPr>
          <a:xfrm>
            <a:off x="604838" y="1436914"/>
            <a:ext cx="6573425" cy="460683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2200"/>
              </a:spcBef>
              <a:spcAft>
                <a:spcPts val="0"/>
              </a:spcAft>
              <a:buClr>
                <a:srgbClr val="A0197D"/>
              </a:buClr>
              <a:buSzPts val="2000"/>
              <a:buNone/>
            </a:pPr>
            <a:endParaRPr sz="2000" dirty="0"/>
          </a:p>
          <a:p>
            <a:pPr marL="0" lvl="0" indent="0">
              <a:spcBef>
                <a:spcPts val="2200"/>
              </a:spcBef>
              <a:buClr>
                <a:srgbClr val="A0197D"/>
              </a:buClr>
              <a:buSzPts val="2000"/>
            </a:pPr>
            <a:r>
              <a:rPr lang="tr-TR" sz="2000" dirty="0" smtClean="0"/>
              <a:t> Modelin tahmin edeceği değer (hedef değişken-çıktı) kategorik bir değerse bu problem sınıflandırma problemidir. (hedef değişken sayısal değer)</a:t>
            </a:r>
          </a:p>
          <a:p>
            <a:pPr marL="0" lvl="0" indent="0">
              <a:spcBef>
                <a:spcPts val="2200"/>
              </a:spcBef>
              <a:buClr>
                <a:srgbClr val="A0197D"/>
              </a:buClr>
              <a:buSzPts val="2000"/>
            </a:pPr>
            <a:r>
              <a:rPr lang="tr-TR" sz="2000" dirty="0"/>
              <a:t> </a:t>
            </a:r>
            <a:r>
              <a:rPr lang="tr-TR" sz="2000" dirty="0" smtClean="0"/>
              <a:t>Sınıf sayısı 2 ise ikili sınıflandırma, 2 den fazla ise çoklu sınıflandırıcılar denir.</a:t>
            </a:r>
          </a:p>
          <a:p>
            <a:pPr marL="0" lvl="0" indent="0">
              <a:spcBef>
                <a:spcPts val="2200"/>
              </a:spcBef>
              <a:buClr>
                <a:srgbClr val="A0197D"/>
              </a:buClr>
              <a:buSzPts val="2000"/>
            </a:pPr>
            <a:r>
              <a:rPr lang="tr-TR" sz="2000" dirty="0"/>
              <a:t> </a:t>
            </a:r>
            <a:r>
              <a:rPr lang="tr-TR" sz="2000" dirty="0" smtClean="0"/>
              <a:t>Ör: havanın sıcak-soğuk olması, e posta </a:t>
            </a:r>
            <a:r>
              <a:rPr lang="tr-TR" sz="2000" dirty="0" err="1" smtClean="0"/>
              <a:t>spam</a:t>
            </a:r>
            <a:r>
              <a:rPr lang="tr-TR" sz="2000" dirty="0" smtClean="0"/>
              <a:t> –</a:t>
            </a:r>
            <a:r>
              <a:rPr lang="tr-TR" sz="2000" dirty="0" err="1" smtClean="0"/>
              <a:t>spam</a:t>
            </a:r>
            <a:r>
              <a:rPr lang="tr-TR" sz="2000" dirty="0" smtClean="0"/>
              <a:t> değil, kedi- köpek, hasta – hasta olmama durumu vs.</a:t>
            </a:r>
            <a:endParaRPr sz="2000" dirty="0"/>
          </a:p>
        </p:txBody>
      </p:sp>
      <p:sp>
        <p:nvSpPr>
          <p:cNvPr id="88" name="Google Shape;88;p3"/>
          <p:cNvSpPr txBox="1">
            <a:spLocks noGrp="1"/>
          </p:cNvSpPr>
          <p:nvPr>
            <p:ph type="title"/>
          </p:nvPr>
        </p:nvSpPr>
        <p:spPr>
          <a:xfrm>
            <a:off x="604838" y="449263"/>
            <a:ext cx="10982325" cy="747712"/>
          </a:xfrm>
          <a:prstGeom prst="rect">
            <a:avLst/>
          </a:prstGeom>
          <a:noFill/>
          <a:ln>
            <a:noFill/>
          </a:ln>
        </p:spPr>
        <p:txBody>
          <a:bodyPr spcFirstLastPara="1" wrap="square" lIns="91425" tIns="45700" rIns="91425" bIns="45700" anchor="ctr" anchorCtr="0">
            <a:noAutofit/>
          </a:bodyPr>
          <a:lstStyle/>
          <a:p>
            <a:pPr marL="0" lvl="0" indent="0">
              <a:spcBef>
                <a:spcPts val="2200"/>
              </a:spcBef>
              <a:buClr>
                <a:srgbClr val="A0197D"/>
              </a:buClr>
              <a:buSzPts val="2000"/>
            </a:pPr>
            <a:r>
              <a:rPr lang="tr-TR" dirty="0" smtClean="0"/>
              <a:t>3.2.2 Sınıflandırma</a:t>
            </a:r>
            <a:endParaRPr lang="tr-TR" dirty="0"/>
          </a:p>
        </p:txBody>
      </p:sp>
      <p:sp>
        <p:nvSpPr>
          <p:cNvPr id="89" name="Google Shape;89;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lvl="0"/>
            <a:r>
              <a:rPr lang="tr-TR" dirty="0"/>
              <a:t>15 Haziran 2024</a:t>
            </a:r>
          </a:p>
        </p:txBody>
      </p:sp>
      <p:sp>
        <p:nvSpPr>
          <p:cNvPr id="90" name="Google Shape;90;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lvl="0"/>
            <a:r>
              <a:rPr lang="tr-TR" dirty="0"/>
              <a:t>Global AI </a:t>
            </a:r>
            <a:r>
              <a:rPr lang="tr-TR" dirty="0" err="1"/>
              <a:t>Hub</a:t>
            </a:r>
            <a:r>
              <a:rPr lang="tr-TR" dirty="0"/>
              <a:t> Yapay Zekaya Giriş Eğitimi</a:t>
            </a:r>
          </a:p>
        </p:txBody>
      </p:sp>
      <p:sp>
        <p:nvSpPr>
          <p:cNvPr id="91" name="Google Shape;91;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tr-TR"/>
              <a:t>17</a:t>
            </a:fld>
            <a:endParaRPr dirty="0"/>
          </a:p>
        </p:txBody>
      </p:sp>
      <p:sp>
        <p:nvSpPr>
          <p:cNvPr id="93" name="Google Shape;93;p3"/>
          <p:cNvSpPr txBox="1"/>
          <p:nvPr/>
        </p:nvSpPr>
        <p:spPr>
          <a:xfrm>
            <a:off x="8025708" y="5738282"/>
            <a:ext cx="3138311" cy="214489"/>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600"/>
              </a:spcBef>
              <a:spcAft>
                <a:spcPts val="0"/>
              </a:spcAft>
              <a:buClr>
                <a:schemeClr val="dk1"/>
              </a:buClr>
              <a:buSzPts val="1200"/>
              <a:buFont typeface="Arial"/>
              <a:buNone/>
            </a:pPr>
            <a:endParaRPr sz="1200" b="0" i="0" u="none" strike="noStrike" cap="none" dirty="0">
              <a:solidFill>
                <a:srgbClr val="3F3F3F"/>
              </a:solidFill>
              <a:latin typeface="Quattrocento Sans"/>
              <a:ea typeface="Quattrocento Sans"/>
              <a:cs typeface="Quattrocento Sans"/>
              <a:sym typeface="Quattrocento Sans"/>
            </a:endParaRPr>
          </a:p>
        </p:txBody>
      </p:sp>
      <p:pic>
        <p:nvPicPr>
          <p:cNvPr id="9" name="object 9"/>
          <p:cNvPicPr/>
          <p:nvPr/>
        </p:nvPicPr>
        <p:blipFill>
          <a:blip r:embed="rId3" cstate="print"/>
          <a:stretch>
            <a:fillRect/>
          </a:stretch>
        </p:blipFill>
        <p:spPr>
          <a:xfrm>
            <a:off x="7561619" y="1436914"/>
            <a:ext cx="4238495" cy="3718560"/>
          </a:xfrm>
          <a:prstGeom prst="rect">
            <a:avLst/>
          </a:prstGeom>
        </p:spPr>
      </p:pic>
    </p:spTree>
    <p:extLst>
      <p:ext uri="{BB962C8B-B14F-4D97-AF65-F5344CB8AC3E}">
        <p14:creationId xmlns:p14="http://schemas.microsoft.com/office/powerpoint/2010/main" val="50880643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3" descr="Photo by Andrea De Santis on Unsplash "/>
          <p:cNvSpPr txBox="1">
            <a:spLocks noGrp="1"/>
          </p:cNvSpPr>
          <p:nvPr>
            <p:ph type="body" idx="1"/>
          </p:nvPr>
        </p:nvSpPr>
        <p:spPr>
          <a:xfrm>
            <a:off x="604838" y="1436914"/>
            <a:ext cx="7222399" cy="499872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2200"/>
              </a:spcBef>
              <a:spcAft>
                <a:spcPts val="0"/>
              </a:spcAft>
              <a:buClr>
                <a:srgbClr val="A0197D"/>
              </a:buClr>
              <a:buSzPts val="2000"/>
              <a:buNone/>
            </a:pPr>
            <a:endParaRPr sz="2000" dirty="0"/>
          </a:p>
          <a:p>
            <a:pPr marL="0" lvl="0" indent="0">
              <a:spcBef>
                <a:spcPts val="2200"/>
              </a:spcBef>
              <a:buClr>
                <a:srgbClr val="A0197D"/>
              </a:buClr>
              <a:buSzPts val="2000"/>
            </a:pPr>
            <a:r>
              <a:rPr lang="tr-TR" sz="2000" dirty="0" smtClean="0"/>
              <a:t> </a:t>
            </a:r>
            <a:r>
              <a:rPr lang="tr-TR" sz="2000" dirty="0" smtClean="0"/>
              <a:t>Ölçüm yapabilmek için TN,TP,FN,FP gereklidir.</a:t>
            </a:r>
          </a:p>
          <a:p>
            <a:pPr marL="0" indent="0">
              <a:spcBef>
                <a:spcPts val="2200"/>
              </a:spcBef>
              <a:buClr>
                <a:srgbClr val="A0197D"/>
              </a:buClr>
              <a:buSzPts val="2000"/>
            </a:pPr>
            <a:r>
              <a:rPr lang="tr-TR" sz="2000" spc="55" dirty="0" err="1">
                <a:latin typeface="Calibri"/>
                <a:cs typeface="Calibri"/>
              </a:rPr>
              <a:t>Positive</a:t>
            </a:r>
            <a:r>
              <a:rPr lang="tr-TR" sz="2000" spc="55" dirty="0">
                <a:latin typeface="Calibri"/>
                <a:cs typeface="Calibri"/>
              </a:rPr>
              <a:t> </a:t>
            </a:r>
            <a:r>
              <a:rPr lang="tr-TR" sz="2000" spc="35" dirty="0">
                <a:latin typeface="Calibri"/>
                <a:cs typeface="Calibri"/>
              </a:rPr>
              <a:t>ve </a:t>
            </a:r>
            <a:r>
              <a:rPr lang="tr-TR" sz="2000" spc="35" dirty="0" err="1">
                <a:latin typeface="Calibri"/>
                <a:cs typeface="Calibri"/>
              </a:rPr>
              <a:t>Negative</a:t>
            </a:r>
            <a:r>
              <a:rPr lang="tr-TR" sz="2000" spc="35" dirty="0">
                <a:latin typeface="Calibri"/>
                <a:cs typeface="Calibri"/>
              </a:rPr>
              <a:t> de</a:t>
            </a:r>
            <a:r>
              <a:rPr lang="tr-TR" sz="2000" spc="35" dirty="0">
                <a:latin typeface="Times New Roman"/>
                <a:cs typeface="Times New Roman"/>
              </a:rPr>
              <a:t>ğ</a:t>
            </a:r>
            <a:r>
              <a:rPr lang="tr-TR" sz="2000" spc="35" dirty="0">
                <a:latin typeface="Calibri"/>
                <a:cs typeface="Calibri"/>
              </a:rPr>
              <a:t>erlerimiz </a:t>
            </a:r>
            <a:r>
              <a:rPr lang="tr-TR" sz="2000" spc="20" dirty="0">
                <a:latin typeface="Calibri"/>
                <a:cs typeface="Calibri"/>
              </a:rPr>
              <a:t>temelde </a:t>
            </a:r>
            <a:r>
              <a:rPr lang="tr-TR" sz="2000" spc="35" dirty="0">
                <a:latin typeface="Calibri"/>
                <a:cs typeface="Calibri"/>
              </a:rPr>
              <a:t>etiket </a:t>
            </a:r>
            <a:r>
              <a:rPr lang="tr-TR" sz="2000" spc="-305" dirty="0">
                <a:latin typeface="Calibri"/>
                <a:cs typeface="Calibri"/>
              </a:rPr>
              <a:t> </a:t>
            </a:r>
            <a:r>
              <a:rPr lang="tr-TR" sz="2000" spc="45" dirty="0" err="1">
                <a:latin typeface="Calibri"/>
                <a:cs typeface="Calibri"/>
              </a:rPr>
              <a:t>sınıﬂarımızdır</a:t>
            </a:r>
            <a:r>
              <a:rPr lang="tr-TR" sz="2000" spc="45" dirty="0">
                <a:latin typeface="Calibri"/>
                <a:cs typeface="Calibri"/>
              </a:rPr>
              <a:t>.</a:t>
            </a:r>
            <a:endParaRPr lang="tr-TR" sz="2000" dirty="0">
              <a:latin typeface="Calibri"/>
              <a:cs typeface="Calibri"/>
            </a:endParaRPr>
          </a:p>
          <a:p>
            <a:pPr marL="0" indent="0">
              <a:spcBef>
                <a:spcPts val="2200"/>
              </a:spcBef>
              <a:buClr>
                <a:srgbClr val="A0197D"/>
              </a:buClr>
              <a:buSzPts val="2000"/>
            </a:pPr>
            <a:r>
              <a:rPr lang="tr-TR" sz="2000" dirty="0" smtClean="0"/>
              <a:t> </a:t>
            </a:r>
            <a:r>
              <a:rPr lang="tr-TR" sz="2000" spc="30" dirty="0">
                <a:latin typeface="Calibri"/>
                <a:cs typeface="Calibri"/>
              </a:rPr>
              <a:t>Örne</a:t>
            </a:r>
            <a:r>
              <a:rPr lang="tr-TR" sz="2000" spc="30" dirty="0">
                <a:latin typeface="Times New Roman"/>
                <a:cs typeface="Times New Roman"/>
              </a:rPr>
              <a:t>ğ</a:t>
            </a:r>
            <a:r>
              <a:rPr lang="tr-TR" sz="2000" spc="30" dirty="0">
                <a:latin typeface="Calibri"/>
                <a:cs typeface="Calibri"/>
              </a:rPr>
              <a:t>in;</a:t>
            </a:r>
            <a:r>
              <a:rPr lang="tr-TR" sz="2000" spc="20" dirty="0">
                <a:latin typeface="Calibri"/>
                <a:cs typeface="Calibri"/>
              </a:rPr>
              <a:t> </a:t>
            </a:r>
            <a:r>
              <a:rPr lang="tr-TR" sz="2000" spc="55" dirty="0">
                <a:latin typeface="Calibri"/>
                <a:cs typeface="Calibri"/>
              </a:rPr>
              <a:t>bir</a:t>
            </a:r>
            <a:r>
              <a:rPr lang="tr-TR" sz="2000" spc="25" dirty="0">
                <a:latin typeface="Calibri"/>
                <a:cs typeface="Calibri"/>
              </a:rPr>
              <a:t> e-mail </a:t>
            </a:r>
            <a:r>
              <a:rPr lang="tr-TR" sz="2000" spc="45" dirty="0" err="1">
                <a:latin typeface="Calibri"/>
                <a:cs typeface="Calibri"/>
              </a:rPr>
              <a:t>spam</a:t>
            </a:r>
            <a:r>
              <a:rPr lang="tr-TR" sz="2000" spc="20" dirty="0">
                <a:latin typeface="Calibri"/>
                <a:cs typeface="Calibri"/>
              </a:rPr>
              <a:t> </a:t>
            </a:r>
            <a:r>
              <a:rPr lang="tr-TR" sz="2000" spc="50" dirty="0" err="1">
                <a:latin typeface="Calibri"/>
                <a:cs typeface="Calibri"/>
              </a:rPr>
              <a:t>sınıﬂandırma</a:t>
            </a:r>
            <a:r>
              <a:rPr lang="tr-TR" sz="2000" spc="50" dirty="0">
                <a:latin typeface="Calibri"/>
                <a:cs typeface="Calibri"/>
              </a:rPr>
              <a:t> </a:t>
            </a:r>
            <a:r>
              <a:rPr lang="tr-TR" sz="2000" spc="-300" dirty="0">
                <a:latin typeface="Calibri"/>
                <a:cs typeface="Calibri"/>
              </a:rPr>
              <a:t> </a:t>
            </a:r>
            <a:r>
              <a:rPr lang="tr-TR" sz="2000" spc="30" dirty="0">
                <a:latin typeface="Calibri"/>
                <a:cs typeface="Calibri"/>
              </a:rPr>
              <a:t>modelinde:</a:t>
            </a:r>
            <a:endParaRPr lang="tr-TR" sz="2000" dirty="0">
              <a:latin typeface="Calibri"/>
              <a:cs typeface="Calibri"/>
            </a:endParaRPr>
          </a:p>
          <a:p>
            <a:pPr marL="348615" indent="-336550">
              <a:lnSpc>
                <a:spcPct val="100000"/>
              </a:lnSpc>
              <a:spcBef>
                <a:spcPts val="350"/>
              </a:spcBef>
              <a:buFont typeface="Arial MT"/>
              <a:buChar char="●"/>
              <a:tabLst>
                <a:tab pos="347980" algn="l"/>
                <a:tab pos="349250" algn="l"/>
              </a:tabLst>
            </a:pPr>
            <a:r>
              <a:rPr lang="tr-TR" sz="2000" dirty="0" smtClean="0"/>
              <a:t> </a:t>
            </a:r>
            <a:r>
              <a:rPr lang="en-US" sz="2000" spc="25" dirty="0">
                <a:latin typeface="Calibri"/>
                <a:cs typeface="Calibri"/>
              </a:rPr>
              <a:t>“Spam”</a:t>
            </a:r>
            <a:r>
              <a:rPr lang="en-US" sz="2000" spc="10" dirty="0">
                <a:latin typeface="Calibri"/>
                <a:cs typeface="Calibri"/>
              </a:rPr>
              <a:t> </a:t>
            </a:r>
            <a:r>
              <a:rPr lang="en-US" sz="2000" spc="140" dirty="0">
                <a:latin typeface="Calibri"/>
                <a:cs typeface="Calibri"/>
              </a:rPr>
              <a:t>=</a:t>
            </a:r>
            <a:r>
              <a:rPr lang="en-US" sz="2000" spc="10" dirty="0">
                <a:latin typeface="Calibri"/>
                <a:cs typeface="Calibri"/>
              </a:rPr>
              <a:t> </a:t>
            </a:r>
            <a:r>
              <a:rPr lang="en-US" sz="2000" spc="55" dirty="0">
                <a:latin typeface="Calibri"/>
                <a:cs typeface="Calibri"/>
              </a:rPr>
              <a:t>Positive</a:t>
            </a:r>
            <a:endParaRPr lang="en-US" sz="2000" dirty="0">
              <a:latin typeface="Calibri"/>
              <a:cs typeface="Calibri"/>
            </a:endParaRPr>
          </a:p>
          <a:p>
            <a:pPr marL="348615" indent="-336550">
              <a:lnSpc>
                <a:spcPct val="100000"/>
              </a:lnSpc>
              <a:spcBef>
                <a:spcPts val="250"/>
              </a:spcBef>
              <a:buFont typeface="Arial MT"/>
              <a:buChar char="●"/>
              <a:tabLst>
                <a:tab pos="347980" algn="l"/>
                <a:tab pos="349250" algn="l"/>
              </a:tabLst>
            </a:pPr>
            <a:r>
              <a:rPr lang="en-US" sz="2000" spc="25" dirty="0">
                <a:latin typeface="Calibri"/>
                <a:cs typeface="Calibri"/>
              </a:rPr>
              <a:t>“Not</a:t>
            </a:r>
            <a:r>
              <a:rPr lang="en-US" sz="2000" spc="15" dirty="0">
                <a:latin typeface="Calibri"/>
                <a:cs typeface="Calibri"/>
              </a:rPr>
              <a:t> </a:t>
            </a:r>
            <a:r>
              <a:rPr lang="en-US" sz="2000" spc="40" dirty="0">
                <a:latin typeface="Calibri"/>
                <a:cs typeface="Calibri"/>
              </a:rPr>
              <a:t>Spam”</a:t>
            </a:r>
            <a:r>
              <a:rPr lang="en-US" sz="2000" spc="15" dirty="0">
                <a:latin typeface="Calibri"/>
                <a:cs typeface="Calibri"/>
              </a:rPr>
              <a:t> </a:t>
            </a:r>
            <a:r>
              <a:rPr lang="en-US" sz="2000" spc="140" dirty="0">
                <a:latin typeface="Calibri"/>
                <a:cs typeface="Calibri"/>
              </a:rPr>
              <a:t>=</a:t>
            </a:r>
            <a:r>
              <a:rPr lang="en-US" sz="2000" spc="20" dirty="0">
                <a:latin typeface="Calibri"/>
                <a:cs typeface="Calibri"/>
              </a:rPr>
              <a:t> </a:t>
            </a:r>
            <a:r>
              <a:rPr lang="en-US" sz="2000" spc="35" dirty="0">
                <a:latin typeface="Calibri"/>
                <a:cs typeface="Calibri"/>
              </a:rPr>
              <a:t>Negative</a:t>
            </a:r>
            <a:endParaRPr lang="en-US" sz="2000" dirty="0">
              <a:latin typeface="Calibri"/>
              <a:cs typeface="Calibri"/>
            </a:endParaRPr>
          </a:p>
          <a:p>
            <a:pPr marL="0" lvl="0" indent="0">
              <a:spcBef>
                <a:spcPts val="2200"/>
              </a:spcBef>
              <a:buClr>
                <a:srgbClr val="A0197D"/>
              </a:buClr>
              <a:buSzPts val="2000"/>
            </a:pPr>
            <a:r>
              <a:rPr lang="tr-TR" sz="2000" dirty="0" smtClean="0"/>
              <a:t> veya hasta olma durumu </a:t>
            </a:r>
            <a:r>
              <a:rPr lang="tr-TR" sz="2000" dirty="0" err="1" smtClean="0"/>
              <a:t>positive</a:t>
            </a:r>
            <a:r>
              <a:rPr lang="tr-TR" sz="2000" dirty="0" smtClean="0"/>
              <a:t>, olmama durumu </a:t>
            </a:r>
            <a:r>
              <a:rPr lang="tr-TR" sz="2000" dirty="0" err="1" smtClean="0"/>
              <a:t>negative</a:t>
            </a:r>
            <a:r>
              <a:rPr lang="tr-TR" sz="2000" dirty="0" smtClean="0"/>
              <a:t> gibi</a:t>
            </a:r>
            <a:endParaRPr sz="2000" dirty="0"/>
          </a:p>
        </p:txBody>
      </p:sp>
      <p:sp>
        <p:nvSpPr>
          <p:cNvPr id="88" name="Google Shape;88;p3"/>
          <p:cNvSpPr txBox="1">
            <a:spLocks noGrp="1"/>
          </p:cNvSpPr>
          <p:nvPr>
            <p:ph type="title"/>
          </p:nvPr>
        </p:nvSpPr>
        <p:spPr>
          <a:xfrm>
            <a:off x="604838" y="449263"/>
            <a:ext cx="10982325" cy="747712"/>
          </a:xfrm>
          <a:prstGeom prst="rect">
            <a:avLst/>
          </a:prstGeom>
          <a:noFill/>
          <a:ln>
            <a:noFill/>
          </a:ln>
        </p:spPr>
        <p:txBody>
          <a:bodyPr spcFirstLastPara="1" wrap="square" lIns="91425" tIns="45700" rIns="91425" bIns="45700" anchor="ctr" anchorCtr="0">
            <a:noAutofit/>
          </a:bodyPr>
          <a:lstStyle/>
          <a:p>
            <a:pPr marL="0" lvl="0" indent="0">
              <a:spcBef>
                <a:spcPts val="2200"/>
              </a:spcBef>
              <a:buClr>
                <a:srgbClr val="A0197D"/>
              </a:buClr>
              <a:buSzPts val="2000"/>
            </a:pPr>
            <a:r>
              <a:rPr lang="tr-TR" dirty="0" smtClean="0"/>
              <a:t>3.2.2 Sınıflandırma (Hata Metrikleri)</a:t>
            </a:r>
            <a:endParaRPr lang="tr-TR" dirty="0"/>
          </a:p>
        </p:txBody>
      </p:sp>
      <p:sp>
        <p:nvSpPr>
          <p:cNvPr id="89" name="Google Shape;89;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lvl="0"/>
            <a:r>
              <a:rPr lang="tr-TR" dirty="0"/>
              <a:t>15 Haziran 2024</a:t>
            </a:r>
          </a:p>
        </p:txBody>
      </p:sp>
      <p:sp>
        <p:nvSpPr>
          <p:cNvPr id="90" name="Google Shape;90;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lvl="0"/>
            <a:r>
              <a:rPr lang="tr-TR" dirty="0"/>
              <a:t>Global AI </a:t>
            </a:r>
            <a:r>
              <a:rPr lang="tr-TR" dirty="0" err="1"/>
              <a:t>Hub</a:t>
            </a:r>
            <a:r>
              <a:rPr lang="tr-TR" dirty="0"/>
              <a:t> Yapay Zekaya Giriş Eğitimi</a:t>
            </a:r>
          </a:p>
        </p:txBody>
      </p:sp>
      <p:sp>
        <p:nvSpPr>
          <p:cNvPr id="91" name="Google Shape;91;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tr-TR"/>
              <a:t>18</a:t>
            </a:fld>
            <a:endParaRPr dirty="0"/>
          </a:p>
        </p:txBody>
      </p:sp>
      <p:sp>
        <p:nvSpPr>
          <p:cNvPr id="93" name="Google Shape;93;p3"/>
          <p:cNvSpPr txBox="1"/>
          <p:nvPr/>
        </p:nvSpPr>
        <p:spPr>
          <a:xfrm>
            <a:off x="8025708" y="5738282"/>
            <a:ext cx="3138311" cy="214489"/>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600"/>
              </a:spcBef>
              <a:spcAft>
                <a:spcPts val="0"/>
              </a:spcAft>
              <a:buClr>
                <a:schemeClr val="dk1"/>
              </a:buClr>
              <a:buSzPts val="1200"/>
              <a:buFont typeface="Arial"/>
              <a:buNone/>
            </a:pPr>
            <a:endParaRPr sz="1200" b="0" i="0" u="none" strike="noStrike" cap="none" dirty="0">
              <a:solidFill>
                <a:srgbClr val="3F3F3F"/>
              </a:solidFill>
              <a:latin typeface="Quattrocento Sans"/>
              <a:ea typeface="Quattrocento Sans"/>
              <a:cs typeface="Quattrocento Sans"/>
              <a:sym typeface="Quattrocento Sans"/>
            </a:endParaRPr>
          </a:p>
        </p:txBody>
      </p:sp>
      <p:pic>
        <p:nvPicPr>
          <p:cNvPr id="10" name="object 7"/>
          <p:cNvPicPr/>
          <p:nvPr/>
        </p:nvPicPr>
        <p:blipFill>
          <a:blip r:embed="rId3" cstate="print"/>
          <a:stretch>
            <a:fillRect/>
          </a:stretch>
        </p:blipFill>
        <p:spPr>
          <a:xfrm>
            <a:off x="7827237" y="1381320"/>
            <a:ext cx="4051253" cy="2086308"/>
          </a:xfrm>
          <a:prstGeom prst="rect">
            <a:avLst/>
          </a:prstGeom>
        </p:spPr>
      </p:pic>
    </p:spTree>
    <p:extLst>
      <p:ext uri="{BB962C8B-B14F-4D97-AF65-F5344CB8AC3E}">
        <p14:creationId xmlns:p14="http://schemas.microsoft.com/office/powerpoint/2010/main" val="312667878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3" descr="Photo by Andrea De Santis on Unsplash "/>
          <p:cNvSpPr txBox="1">
            <a:spLocks noGrp="1"/>
          </p:cNvSpPr>
          <p:nvPr>
            <p:ph type="body" idx="1"/>
          </p:nvPr>
        </p:nvSpPr>
        <p:spPr>
          <a:xfrm>
            <a:off x="604838" y="1436914"/>
            <a:ext cx="7222399" cy="499872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2200"/>
              </a:spcBef>
              <a:spcAft>
                <a:spcPts val="0"/>
              </a:spcAft>
              <a:buClr>
                <a:srgbClr val="A0197D"/>
              </a:buClr>
              <a:buSzPts val="2000"/>
              <a:buNone/>
            </a:pPr>
            <a:endParaRPr sz="2000" dirty="0"/>
          </a:p>
          <a:p>
            <a:pPr marL="12700" marR="79375">
              <a:lnSpc>
                <a:spcPts val="1600"/>
              </a:lnSpc>
              <a:spcBef>
                <a:spcPts val="1235"/>
              </a:spcBef>
            </a:pPr>
            <a:r>
              <a:rPr lang="tr-TR" sz="2000" dirty="0" smtClean="0"/>
              <a:t> </a:t>
            </a:r>
            <a:r>
              <a:rPr lang="tr-TR" sz="2000" spc="45" dirty="0">
                <a:latin typeface="Calibri"/>
                <a:cs typeface="Calibri"/>
              </a:rPr>
              <a:t>True</a:t>
            </a:r>
            <a:r>
              <a:rPr lang="tr-TR" sz="2000" spc="30" dirty="0">
                <a:latin typeface="Calibri"/>
                <a:cs typeface="Calibri"/>
              </a:rPr>
              <a:t> </a:t>
            </a:r>
            <a:r>
              <a:rPr lang="tr-TR" sz="2000" spc="35" dirty="0">
                <a:latin typeface="Calibri"/>
                <a:cs typeface="Calibri"/>
              </a:rPr>
              <a:t>ve </a:t>
            </a:r>
            <a:r>
              <a:rPr lang="tr-TR" sz="2000" spc="75" dirty="0" err="1">
                <a:latin typeface="Calibri"/>
                <a:cs typeface="Calibri"/>
              </a:rPr>
              <a:t>False</a:t>
            </a:r>
            <a:r>
              <a:rPr lang="tr-TR" sz="2000" spc="30" dirty="0">
                <a:latin typeface="Calibri"/>
                <a:cs typeface="Calibri"/>
              </a:rPr>
              <a:t> </a:t>
            </a:r>
            <a:r>
              <a:rPr lang="tr-TR" sz="2000" spc="35" dirty="0">
                <a:latin typeface="Calibri"/>
                <a:cs typeface="Calibri"/>
              </a:rPr>
              <a:t>de</a:t>
            </a:r>
            <a:r>
              <a:rPr lang="tr-TR" sz="2000" spc="35" dirty="0">
                <a:latin typeface="Times New Roman"/>
                <a:cs typeface="Times New Roman"/>
              </a:rPr>
              <a:t>ğ</a:t>
            </a:r>
            <a:r>
              <a:rPr lang="tr-TR" sz="2000" spc="35" dirty="0">
                <a:latin typeface="Calibri"/>
                <a:cs typeface="Calibri"/>
              </a:rPr>
              <a:t>erlerimiz </a:t>
            </a:r>
            <a:r>
              <a:rPr lang="tr-TR" sz="2000" spc="50" dirty="0">
                <a:latin typeface="Calibri"/>
                <a:cs typeface="Calibri"/>
              </a:rPr>
              <a:t>modelimizin</a:t>
            </a:r>
            <a:r>
              <a:rPr lang="tr-TR" sz="2000" spc="30" dirty="0">
                <a:latin typeface="Calibri"/>
                <a:cs typeface="Calibri"/>
              </a:rPr>
              <a:t> </a:t>
            </a:r>
            <a:r>
              <a:rPr lang="tr-TR" sz="2000" spc="35" dirty="0">
                <a:latin typeface="Calibri"/>
                <a:cs typeface="Calibri"/>
              </a:rPr>
              <a:t>tahmin </a:t>
            </a:r>
            <a:r>
              <a:rPr lang="tr-TR" sz="2000" spc="-300" dirty="0">
                <a:latin typeface="Calibri"/>
                <a:cs typeface="Calibri"/>
              </a:rPr>
              <a:t> </a:t>
            </a:r>
            <a:r>
              <a:rPr lang="tr-TR" sz="2000" spc="55" dirty="0">
                <a:latin typeface="Calibri"/>
                <a:cs typeface="Calibri"/>
              </a:rPr>
              <a:t>sonuçlarıyla</a:t>
            </a:r>
            <a:r>
              <a:rPr lang="tr-TR" sz="2000" spc="25" dirty="0">
                <a:latin typeface="Calibri"/>
                <a:cs typeface="Calibri"/>
              </a:rPr>
              <a:t> </a:t>
            </a:r>
            <a:r>
              <a:rPr lang="tr-TR" sz="2000" spc="45" dirty="0">
                <a:latin typeface="Calibri"/>
                <a:cs typeface="Calibri"/>
              </a:rPr>
              <a:t>alakalıdır.</a:t>
            </a:r>
            <a:endParaRPr lang="tr-TR" sz="2000" dirty="0">
              <a:latin typeface="Calibri"/>
              <a:cs typeface="Calibri"/>
            </a:endParaRPr>
          </a:p>
          <a:p>
            <a:pPr marL="12700" marR="5080">
              <a:lnSpc>
                <a:spcPts val="1600"/>
              </a:lnSpc>
              <a:spcBef>
                <a:spcPts val="1190"/>
              </a:spcBef>
            </a:pPr>
            <a:r>
              <a:rPr lang="tr-TR" sz="2000" spc="30" dirty="0">
                <a:latin typeface="Calibri"/>
                <a:cs typeface="Calibri"/>
              </a:rPr>
              <a:t>Örne</a:t>
            </a:r>
            <a:r>
              <a:rPr lang="tr-TR" sz="2000" spc="30" dirty="0">
                <a:latin typeface="Times New Roman"/>
                <a:cs typeface="Times New Roman"/>
              </a:rPr>
              <a:t>ğ</a:t>
            </a:r>
            <a:r>
              <a:rPr lang="tr-TR" sz="2000" spc="30" dirty="0">
                <a:latin typeface="Calibri"/>
                <a:cs typeface="Calibri"/>
              </a:rPr>
              <a:t>in; </a:t>
            </a:r>
            <a:r>
              <a:rPr lang="tr-TR" sz="2000" spc="40" dirty="0">
                <a:latin typeface="Calibri"/>
                <a:cs typeface="Calibri"/>
              </a:rPr>
              <a:t>model gerçekte </a:t>
            </a:r>
            <a:r>
              <a:rPr lang="tr-TR" sz="2000" spc="25" dirty="0">
                <a:latin typeface="Calibri"/>
                <a:cs typeface="Calibri"/>
              </a:rPr>
              <a:t>“</a:t>
            </a:r>
            <a:r>
              <a:rPr lang="tr-TR" sz="2000" spc="25" dirty="0" err="1">
                <a:latin typeface="Calibri"/>
                <a:cs typeface="Calibri"/>
              </a:rPr>
              <a:t>Spam</a:t>
            </a:r>
            <a:r>
              <a:rPr lang="tr-TR" sz="2000" spc="25" dirty="0">
                <a:latin typeface="Calibri"/>
                <a:cs typeface="Calibri"/>
              </a:rPr>
              <a:t>” </a:t>
            </a:r>
            <a:r>
              <a:rPr lang="tr-TR" sz="2000" spc="65" dirty="0">
                <a:latin typeface="Calibri"/>
                <a:cs typeface="Calibri"/>
              </a:rPr>
              <a:t>(</a:t>
            </a:r>
            <a:r>
              <a:rPr lang="tr-TR" sz="2000" spc="65" dirty="0" err="1">
                <a:latin typeface="Calibri"/>
                <a:cs typeface="Calibri"/>
              </a:rPr>
              <a:t>Positive</a:t>
            </a:r>
            <a:r>
              <a:rPr lang="tr-TR" sz="2000" spc="65" dirty="0">
                <a:latin typeface="Calibri"/>
                <a:cs typeface="Calibri"/>
              </a:rPr>
              <a:t>) </a:t>
            </a:r>
            <a:r>
              <a:rPr lang="tr-TR" sz="2000" spc="45" dirty="0">
                <a:latin typeface="Calibri"/>
                <a:cs typeface="Calibri"/>
              </a:rPr>
              <a:t>olan </a:t>
            </a:r>
            <a:r>
              <a:rPr lang="tr-TR" sz="2000" spc="-310" dirty="0">
                <a:latin typeface="Calibri"/>
                <a:cs typeface="Calibri"/>
              </a:rPr>
              <a:t> </a:t>
            </a:r>
            <a:r>
              <a:rPr lang="tr-TR" sz="2000" spc="55" dirty="0">
                <a:latin typeface="Calibri"/>
                <a:cs typeface="Calibri"/>
              </a:rPr>
              <a:t>bir maili </a:t>
            </a:r>
            <a:r>
              <a:rPr lang="tr-TR" sz="2000" spc="25" dirty="0">
                <a:latin typeface="Calibri"/>
                <a:cs typeface="Calibri"/>
              </a:rPr>
              <a:t>“Not </a:t>
            </a:r>
            <a:r>
              <a:rPr lang="tr-TR" sz="2000" spc="40" dirty="0" err="1">
                <a:latin typeface="Calibri"/>
                <a:cs typeface="Calibri"/>
              </a:rPr>
              <a:t>Spam</a:t>
            </a:r>
            <a:r>
              <a:rPr lang="tr-TR" sz="2000" spc="40" dirty="0">
                <a:latin typeface="Calibri"/>
                <a:cs typeface="Calibri"/>
              </a:rPr>
              <a:t>” </a:t>
            </a:r>
            <a:r>
              <a:rPr lang="tr-TR" sz="2000" spc="55" dirty="0">
                <a:latin typeface="Calibri"/>
                <a:cs typeface="Calibri"/>
              </a:rPr>
              <a:t>(</a:t>
            </a:r>
            <a:r>
              <a:rPr lang="tr-TR" sz="2000" spc="55" dirty="0" err="1">
                <a:latin typeface="Calibri"/>
                <a:cs typeface="Calibri"/>
              </a:rPr>
              <a:t>Negative</a:t>
            </a:r>
            <a:r>
              <a:rPr lang="tr-TR" sz="2000" spc="55" dirty="0">
                <a:latin typeface="Calibri"/>
                <a:cs typeface="Calibri"/>
              </a:rPr>
              <a:t>) </a:t>
            </a:r>
            <a:r>
              <a:rPr lang="tr-TR" sz="2000" spc="60" dirty="0">
                <a:latin typeface="Calibri"/>
                <a:cs typeface="Calibri"/>
              </a:rPr>
              <a:t>olarak </a:t>
            </a:r>
            <a:r>
              <a:rPr lang="tr-TR" sz="2000" spc="35" dirty="0">
                <a:latin typeface="Calibri"/>
                <a:cs typeface="Calibri"/>
              </a:rPr>
              <a:t>tahmin </a:t>
            </a:r>
            <a:r>
              <a:rPr lang="tr-TR" sz="2000" spc="40" dirty="0">
                <a:latin typeface="Calibri"/>
                <a:cs typeface="Calibri"/>
              </a:rPr>
              <a:t> </a:t>
            </a:r>
            <a:r>
              <a:rPr lang="tr-TR" sz="2000" spc="20" dirty="0">
                <a:latin typeface="Calibri"/>
                <a:cs typeface="Calibri"/>
              </a:rPr>
              <a:t>etti</a:t>
            </a:r>
            <a:r>
              <a:rPr lang="tr-TR" sz="2000" spc="20" dirty="0">
                <a:latin typeface="Times New Roman"/>
                <a:cs typeface="Times New Roman"/>
              </a:rPr>
              <a:t>ğ</a:t>
            </a:r>
            <a:r>
              <a:rPr lang="tr-TR" sz="2000" spc="20" dirty="0">
                <a:latin typeface="Calibri"/>
                <a:cs typeface="Calibri"/>
              </a:rPr>
              <a:t>inde </a:t>
            </a:r>
            <a:r>
              <a:rPr lang="tr-TR" sz="2000" spc="40" dirty="0">
                <a:latin typeface="Calibri"/>
                <a:cs typeface="Calibri"/>
              </a:rPr>
              <a:t>bu </a:t>
            </a:r>
            <a:r>
              <a:rPr lang="tr-TR" sz="2000" spc="35" dirty="0">
                <a:latin typeface="Calibri"/>
                <a:cs typeface="Calibri"/>
              </a:rPr>
              <a:t>tahmin </a:t>
            </a:r>
            <a:r>
              <a:rPr lang="tr-TR" sz="2000" spc="75" dirty="0" err="1">
                <a:latin typeface="Calibri"/>
                <a:cs typeface="Calibri"/>
              </a:rPr>
              <a:t>False</a:t>
            </a:r>
            <a:r>
              <a:rPr lang="tr-TR" sz="2000" spc="75" dirty="0">
                <a:latin typeface="Calibri"/>
                <a:cs typeface="Calibri"/>
              </a:rPr>
              <a:t> </a:t>
            </a:r>
            <a:r>
              <a:rPr lang="tr-TR" sz="2000" spc="35" dirty="0" err="1">
                <a:latin typeface="Calibri"/>
                <a:cs typeface="Calibri"/>
              </a:rPr>
              <a:t>Negative</a:t>
            </a:r>
            <a:r>
              <a:rPr lang="tr-TR" sz="2000" spc="35" dirty="0">
                <a:latin typeface="Calibri"/>
                <a:cs typeface="Calibri"/>
              </a:rPr>
              <a:t> </a:t>
            </a:r>
            <a:r>
              <a:rPr lang="tr-TR" sz="2000" spc="55" dirty="0">
                <a:latin typeface="Calibri"/>
                <a:cs typeface="Calibri"/>
              </a:rPr>
              <a:t>bir </a:t>
            </a:r>
            <a:r>
              <a:rPr lang="tr-TR" sz="2000" spc="35" dirty="0">
                <a:latin typeface="Calibri"/>
                <a:cs typeface="Calibri"/>
              </a:rPr>
              <a:t>tahmin </a:t>
            </a:r>
            <a:r>
              <a:rPr lang="tr-TR" sz="2000" spc="40" dirty="0">
                <a:latin typeface="Calibri"/>
                <a:cs typeface="Calibri"/>
              </a:rPr>
              <a:t> </a:t>
            </a:r>
            <a:r>
              <a:rPr lang="tr-TR" sz="2000" spc="20" dirty="0">
                <a:latin typeface="Calibri"/>
                <a:cs typeface="Calibri"/>
              </a:rPr>
              <a:t>olur</a:t>
            </a:r>
            <a:r>
              <a:rPr lang="tr-TR" sz="2000" spc="20" dirty="0" smtClean="0">
                <a:latin typeface="Calibri"/>
                <a:cs typeface="Calibri"/>
              </a:rPr>
              <a:t>.</a:t>
            </a:r>
          </a:p>
          <a:p>
            <a:pPr marL="12700" marR="5080">
              <a:lnSpc>
                <a:spcPts val="1600"/>
              </a:lnSpc>
              <a:spcBef>
                <a:spcPts val="1190"/>
              </a:spcBef>
            </a:pPr>
            <a:endParaRPr lang="tr-TR" sz="2000" dirty="0">
              <a:latin typeface="Calibri"/>
              <a:cs typeface="Calibri"/>
            </a:endParaRPr>
          </a:p>
        </p:txBody>
      </p:sp>
      <p:sp>
        <p:nvSpPr>
          <p:cNvPr id="88" name="Google Shape;88;p3"/>
          <p:cNvSpPr txBox="1">
            <a:spLocks noGrp="1"/>
          </p:cNvSpPr>
          <p:nvPr>
            <p:ph type="title"/>
          </p:nvPr>
        </p:nvSpPr>
        <p:spPr>
          <a:xfrm>
            <a:off x="604838" y="449263"/>
            <a:ext cx="10982325" cy="747712"/>
          </a:xfrm>
          <a:prstGeom prst="rect">
            <a:avLst/>
          </a:prstGeom>
          <a:noFill/>
          <a:ln>
            <a:noFill/>
          </a:ln>
        </p:spPr>
        <p:txBody>
          <a:bodyPr spcFirstLastPara="1" wrap="square" lIns="91425" tIns="45700" rIns="91425" bIns="45700" anchor="ctr" anchorCtr="0">
            <a:noAutofit/>
          </a:bodyPr>
          <a:lstStyle/>
          <a:p>
            <a:pPr marL="0" lvl="0" indent="0">
              <a:spcBef>
                <a:spcPts val="2200"/>
              </a:spcBef>
              <a:buClr>
                <a:srgbClr val="A0197D"/>
              </a:buClr>
              <a:buSzPts val="2000"/>
            </a:pPr>
            <a:r>
              <a:rPr lang="tr-TR" dirty="0" smtClean="0"/>
              <a:t>3.2.2 Sınıflandırma (Hata Metrikleri)</a:t>
            </a:r>
            <a:endParaRPr lang="tr-TR" dirty="0"/>
          </a:p>
        </p:txBody>
      </p:sp>
      <p:sp>
        <p:nvSpPr>
          <p:cNvPr id="89" name="Google Shape;89;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lvl="0"/>
            <a:r>
              <a:rPr lang="tr-TR" dirty="0"/>
              <a:t>15 Haziran 2024</a:t>
            </a:r>
          </a:p>
        </p:txBody>
      </p:sp>
      <p:sp>
        <p:nvSpPr>
          <p:cNvPr id="90" name="Google Shape;90;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lvl="0"/>
            <a:r>
              <a:rPr lang="tr-TR" dirty="0"/>
              <a:t>Global AI </a:t>
            </a:r>
            <a:r>
              <a:rPr lang="tr-TR" dirty="0" err="1"/>
              <a:t>Hub</a:t>
            </a:r>
            <a:r>
              <a:rPr lang="tr-TR" dirty="0"/>
              <a:t> Yapay Zekaya Giriş Eğitimi</a:t>
            </a:r>
          </a:p>
        </p:txBody>
      </p:sp>
      <p:sp>
        <p:nvSpPr>
          <p:cNvPr id="91" name="Google Shape;91;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tr-TR"/>
              <a:t>19</a:t>
            </a:fld>
            <a:endParaRPr dirty="0"/>
          </a:p>
        </p:txBody>
      </p:sp>
      <p:sp>
        <p:nvSpPr>
          <p:cNvPr id="93" name="Google Shape;93;p3"/>
          <p:cNvSpPr txBox="1"/>
          <p:nvPr/>
        </p:nvSpPr>
        <p:spPr>
          <a:xfrm>
            <a:off x="8025708" y="5738282"/>
            <a:ext cx="3138311" cy="214489"/>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600"/>
              </a:spcBef>
              <a:spcAft>
                <a:spcPts val="0"/>
              </a:spcAft>
              <a:buClr>
                <a:schemeClr val="dk1"/>
              </a:buClr>
              <a:buSzPts val="1200"/>
              <a:buFont typeface="Arial"/>
              <a:buNone/>
            </a:pPr>
            <a:endParaRPr sz="1200" b="0" i="0" u="none" strike="noStrike" cap="none" dirty="0">
              <a:solidFill>
                <a:srgbClr val="3F3F3F"/>
              </a:solidFill>
              <a:latin typeface="Quattrocento Sans"/>
              <a:ea typeface="Quattrocento Sans"/>
              <a:cs typeface="Quattrocento Sans"/>
              <a:sym typeface="Quattrocento Sans"/>
            </a:endParaRPr>
          </a:p>
        </p:txBody>
      </p:sp>
      <p:pic>
        <p:nvPicPr>
          <p:cNvPr id="10" name="object 7"/>
          <p:cNvPicPr/>
          <p:nvPr/>
        </p:nvPicPr>
        <p:blipFill>
          <a:blip r:embed="rId3" cstate="print"/>
          <a:stretch>
            <a:fillRect/>
          </a:stretch>
        </p:blipFill>
        <p:spPr>
          <a:xfrm>
            <a:off x="7827237" y="1381320"/>
            <a:ext cx="4051253" cy="2086308"/>
          </a:xfrm>
          <a:prstGeom prst="rect">
            <a:avLst/>
          </a:prstGeom>
        </p:spPr>
      </p:pic>
      <p:pic>
        <p:nvPicPr>
          <p:cNvPr id="2" name="Resim 1"/>
          <p:cNvPicPr>
            <a:picLocks noChangeAspect="1"/>
          </p:cNvPicPr>
          <p:nvPr/>
        </p:nvPicPr>
        <p:blipFill>
          <a:blip r:embed="rId4"/>
          <a:stretch>
            <a:fillRect/>
          </a:stretch>
        </p:blipFill>
        <p:spPr>
          <a:xfrm>
            <a:off x="394063" y="3651973"/>
            <a:ext cx="8953428" cy="2000091"/>
          </a:xfrm>
          <a:prstGeom prst="rect">
            <a:avLst/>
          </a:prstGeom>
        </p:spPr>
      </p:pic>
    </p:spTree>
    <p:extLst>
      <p:ext uri="{BB962C8B-B14F-4D97-AF65-F5344CB8AC3E}">
        <p14:creationId xmlns:p14="http://schemas.microsoft.com/office/powerpoint/2010/main" val="370695754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3" descr="Photo by Andrea De Santis on Unsplash "/>
          <p:cNvSpPr txBox="1">
            <a:spLocks noGrp="1"/>
          </p:cNvSpPr>
          <p:nvPr>
            <p:ph type="body" idx="1"/>
          </p:nvPr>
        </p:nvSpPr>
        <p:spPr>
          <a:xfrm>
            <a:off x="604838" y="1196975"/>
            <a:ext cx="9514927" cy="4928144"/>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2200"/>
              </a:spcBef>
              <a:spcAft>
                <a:spcPts val="0"/>
              </a:spcAft>
              <a:buClr>
                <a:srgbClr val="A0197D"/>
              </a:buClr>
              <a:buSzPts val="2000"/>
              <a:buNone/>
            </a:pPr>
            <a:endParaRPr sz="2000" dirty="0"/>
          </a:p>
          <a:p>
            <a:pPr marL="0" lvl="0" indent="0">
              <a:spcBef>
                <a:spcPts val="2200"/>
              </a:spcBef>
              <a:buClr>
                <a:srgbClr val="A0197D"/>
              </a:buClr>
              <a:buSzPts val="2000"/>
            </a:pPr>
            <a:r>
              <a:rPr lang="tr-TR" sz="2000" dirty="0" smtClean="0"/>
              <a:t>Yapay zeka nedir?</a:t>
            </a:r>
            <a:endParaRPr lang="tr-TR" sz="2000" dirty="0"/>
          </a:p>
          <a:p>
            <a:pPr marL="0" lvl="0" indent="0">
              <a:spcBef>
                <a:spcPts val="2200"/>
              </a:spcBef>
              <a:buClr>
                <a:srgbClr val="A0197D"/>
              </a:buClr>
              <a:buSzPts val="2000"/>
            </a:pPr>
            <a:r>
              <a:rPr lang="tr-TR" sz="2000" dirty="0" smtClean="0"/>
              <a:t>Yapay zeka nasıl öğrenir?</a:t>
            </a:r>
          </a:p>
          <a:p>
            <a:pPr marL="0" lvl="0" indent="0">
              <a:spcBef>
                <a:spcPts val="2200"/>
              </a:spcBef>
              <a:buClr>
                <a:srgbClr val="A0197D"/>
              </a:buClr>
              <a:buSzPts val="2000"/>
            </a:pPr>
            <a:r>
              <a:rPr lang="tr-TR" sz="2000" dirty="0" smtClean="0"/>
              <a:t>Yapay </a:t>
            </a:r>
            <a:r>
              <a:rPr lang="tr-TR" sz="2000" dirty="0" err="1" smtClean="0"/>
              <a:t>zeka’nın</a:t>
            </a:r>
            <a:r>
              <a:rPr lang="tr-TR" sz="2000" dirty="0" smtClean="0"/>
              <a:t> geleneksel programlamadan farkı</a:t>
            </a:r>
          </a:p>
          <a:p>
            <a:pPr marL="0" lvl="0" indent="0" algn="l" rtl="0">
              <a:lnSpc>
                <a:spcPct val="90000"/>
              </a:lnSpc>
              <a:spcBef>
                <a:spcPts val="2200"/>
              </a:spcBef>
              <a:spcAft>
                <a:spcPts val="0"/>
              </a:spcAft>
              <a:buClr>
                <a:srgbClr val="A0197D"/>
              </a:buClr>
              <a:buSzPts val="2000"/>
              <a:buNone/>
            </a:pPr>
            <a:endParaRPr sz="2000" dirty="0"/>
          </a:p>
          <a:p>
            <a:pPr marL="0" lvl="0" indent="0" algn="l" rtl="0">
              <a:lnSpc>
                <a:spcPct val="90000"/>
              </a:lnSpc>
              <a:spcBef>
                <a:spcPts val="2200"/>
              </a:spcBef>
              <a:spcAft>
                <a:spcPts val="0"/>
              </a:spcAft>
              <a:buNone/>
            </a:pPr>
            <a:endParaRPr sz="2000" dirty="0"/>
          </a:p>
          <a:p>
            <a:pPr marL="720000" lvl="1" indent="-232999" algn="l" rtl="0">
              <a:lnSpc>
                <a:spcPct val="90000"/>
              </a:lnSpc>
              <a:spcBef>
                <a:spcPts val="1800"/>
              </a:spcBef>
              <a:spcAft>
                <a:spcPts val="0"/>
              </a:spcAft>
              <a:buClr>
                <a:srgbClr val="A0197D"/>
              </a:buClr>
              <a:buSzPts val="2000"/>
              <a:buNone/>
            </a:pPr>
            <a:endParaRPr sz="2000" dirty="0"/>
          </a:p>
          <a:p>
            <a:pPr marL="360000" lvl="1" indent="0" algn="l" rtl="0">
              <a:lnSpc>
                <a:spcPct val="90000"/>
              </a:lnSpc>
              <a:spcBef>
                <a:spcPts val="1800"/>
              </a:spcBef>
              <a:spcAft>
                <a:spcPts val="0"/>
              </a:spcAft>
              <a:buClr>
                <a:srgbClr val="A0197D"/>
              </a:buClr>
              <a:buSzPts val="2000"/>
              <a:buNone/>
            </a:pPr>
            <a:endParaRPr sz="2000" dirty="0"/>
          </a:p>
          <a:p>
            <a:pPr marL="0" lvl="0" indent="127000" algn="l" rtl="0">
              <a:lnSpc>
                <a:spcPct val="90000"/>
              </a:lnSpc>
              <a:spcBef>
                <a:spcPts val="2200"/>
              </a:spcBef>
              <a:spcAft>
                <a:spcPts val="0"/>
              </a:spcAft>
              <a:buClr>
                <a:srgbClr val="A0197D"/>
              </a:buClr>
              <a:buSzPts val="2000"/>
              <a:buNone/>
            </a:pPr>
            <a:endParaRPr sz="2000" dirty="0"/>
          </a:p>
        </p:txBody>
      </p:sp>
      <p:sp>
        <p:nvSpPr>
          <p:cNvPr id="88" name="Google Shape;88;p3"/>
          <p:cNvSpPr txBox="1">
            <a:spLocks noGrp="1"/>
          </p:cNvSpPr>
          <p:nvPr>
            <p:ph type="title"/>
          </p:nvPr>
        </p:nvSpPr>
        <p:spPr>
          <a:xfrm>
            <a:off x="604838" y="449263"/>
            <a:ext cx="10982325" cy="747712"/>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None/>
            </a:pPr>
            <a:r>
              <a:rPr lang="tr-TR" dirty="0" smtClean="0"/>
              <a:t>1.Giriş</a:t>
            </a:r>
            <a:endParaRPr dirty="0"/>
          </a:p>
        </p:txBody>
      </p:sp>
      <p:sp>
        <p:nvSpPr>
          <p:cNvPr id="89" name="Google Shape;89;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lvl="0"/>
            <a:r>
              <a:rPr lang="tr-TR" dirty="0"/>
              <a:t>15 Haziran 2024</a:t>
            </a:r>
            <a:endParaRPr lang="tr-TR" dirty="0"/>
          </a:p>
        </p:txBody>
      </p:sp>
      <p:sp>
        <p:nvSpPr>
          <p:cNvPr id="90" name="Google Shape;90;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lvl="0"/>
            <a:r>
              <a:rPr lang="tr-TR" dirty="0"/>
              <a:t>Global AI </a:t>
            </a:r>
            <a:r>
              <a:rPr lang="tr-TR" dirty="0" err="1"/>
              <a:t>Hub</a:t>
            </a:r>
            <a:r>
              <a:rPr lang="tr-TR" dirty="0"/>
              <a:t> Yapay Zekaya Giriş Eğitimi</a:t>
            </a:r>
            <a:endParaRPr lang="tr-TR" dirty="0"/>
          </a:p>
        </p:txBody>
      </p:sp>
      <p:sp>
        <p:nvSpPr>
          <p:cNvPr id="91" name="Google Shape;91;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tr-TR"/>
              <a:t>2</a:t>
            </a:fld>
            <a:endParaRPr dirty="0"/>
          </a:p>
        </p:txBody>
      </p:sp>
      <p:sp>
        <p:nvSpPr>
          <p:cNvPr id="93" name="Google Shape;93;p3"/>
          <p:cNvSpPr txBox="1"/>
          <p:nvPr/>
        </p:nvSpPr>
        <p:spPr>
          <a:xfrm>
            <a:off x="8025708" y="5738282"/>
            <a:ext cx="3138311" cy="214489"/>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600"/>
              </a:spcBef>
              <a:spcAft>
                <a:spcPts val="0"/>
              </a:spcAft>
              <a:buClr>
                <a:schemeClr val="dk1"/>
              </a:buClr>
              <a:buSzPts val="1200"/>
              <a:buFont typeface="Arial"/>
              <a:buNone/>
            </a:pPr>
            <a:endParaRPr sz="1200" b="0" i="0" u="none" strike="noStrike" cap="none" dirty="0">
              <a:solidFill>
                <a:srgbClr val="3F3F3F"/>
              </a:solidFill>
              <a:latin typeface="Quattrocento Sans"/>
              <a:ea typeface="Quattrocento Sans"/>
              <a:cs typeface="Quattrocento Sans"/>
              <a:sym typeface="Quattrocento Sans"/>
            </a:endParaRPr>
          </a:p>
        </p:txBody>
      </p:sp>
      <p:pic>
        <p:nvPicPr>
          <p:cNvPr id="2" name="Resim 1"/>
          <p:cNvPicPr>
            <a:picLocks noChangeAspect="1"/>
          </p:cNvPicPr>
          <p:nvPr/>
        </p:nvPicPr>
        <p:blipFill>
          <a:blip r:embed="rId3"/>
          <a:stretch>
            <a:fillRect/>
          </a:stretch>
        </p:blipFill>
        <p:spPr>
          <a:xfrm>
            <a:off x="6853645" y="1335785"/>
            <a:ext cx="5055051" cy="2857921"/>
          </a:xfrm>
          <a:prstGeom prst="rect">
            <a:avLst/>
          </a:prstGeom>
        </p:spPr>
      </p:pic>
    </p:spTree>
    <p:extLst>
      <p:ext uri="{BB962C8B-B14F-4D97-AF65-F5344CB8AC3E}">
        <p14:creationId xmlns:p14="http://schemas.microsoft.com/office/powerpoint/2010/main" val="113947013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3" descr="Photo by Andrea De Santis on Unsplash "/>
          <p:cNvSpPr txBox="1">
            <a:spLocks noGrp="1"/>
          </p:cNvSpPr>
          <p:nvPr>
            <p:ph type="body" idx="1"/>
          </p:nvPr>
        </p:nvSpPr>
        <p:spPr>
          <a:xfrm>
            <a:off x="604838" y="1436914"/>
            <a:ext cx="7222399" cy="499872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2200"/>
              </a:spcBef>
              <a:spcAft>
                <a:spcPts val="0"/>
              </a:spcAft>
              <a:buClr>
                <a:srgbClr val="A0197D"/>
              </a:buClr>
              <a:buSzPts val="2000"/>
              <a:buNone/>
            </a:pPr>
            <a:r>
              <a:rPr lang="tr-TR" sz="2000" dirty="0" err="1" smtClean="0"/>
              <a:t>Accuracy</a:t>
            </a:r>
            <a:r>
              <a:rPr lang="tr-TR" sz="2000" dirty="0" smtClean="0"/>
              <a:t>:</a:t>
            </a:r>
            <a:endParaRPr sz="2000" dirty="0"/>
          </a:p>
          <a:p>
            <a:pPr marL="12700">
              <a:lnSpc>
                <a:spcPct val="100000"/>
              </a:lnSpc>
              <a:spcBef>
                <a:spcPts val="100"/>
              </a:spcBef>
            </a:pPr>
            <a:r>
              <a:rPr lang="tr-TR" sz="2000" dirty="0" smtClean="0"/>
              <a:t> </a:t>
            </a:r>
            <a:r>
              <a:rPr lang="tr-TR" sz="2000" spc="80" dirty="0" err="1">
                <a:solidFill>
                  <a:srgbClr val="252525"/>
                </a:solidFill>
                <a:latin typeface="Calibri"/>
                <a:cs typeface="Calibri"/>
              </a:rPr>
              <a:t>Accuracy</a:t>
            </a:r>
            <a:r>
              <a:rPr lang="tr-TR" sz="2000" spc="40" dirty="0">
                <a:solidFill>
                  <a:srgbClr val="252525"/>
                </a:solidFill>
                <a:latin typeface="Calibri"/>
                <a:cs typeface="Calibri"/>
              </a:rPr>
              <a:t> </a:t>
            </a:r>
            <a:r>
              <a:rPr lang="tr-TR" sz="2000" spc="25" dirty="0">
                <a:solidFill>
                  <a:srgbClr val="252525"/>
                </a:solidFill>
                <a:latin typeface="Calibri"/>
                <a:cs typeface="Calibri"/>
              </a:rPr>
              <a:t>metri</a:t>
            </a:r>
            <a:r>
              <a:rPr lang="tr-TR" sz="2000" spc="25" dirty="0">
                <a:solidFill>
                  <a:srgbClr val="252525"/>
                </a:solidFill>
                <a:latin typeface="Times New Roman"/>
                <a:cs typeface="Times New Roman"/>
              </a:rPr>
              <a:t>ğ</a:t>
            </a:r>
            <a:r>
              <a:rPr lang="tr-TR" sz="2000" spc="25" dirty="0">
                <a:solidFill>
                  <a:srgbClr val="252525"/>
                </a:solidFill>
                <a:latin typeface="Calibri"/>
                <a:cs typeface="Calibri"/>
              </a:rPr>
              <a:t>i,</a:t>
            </a:r>
            <a:r>
              <a:rPr lang="tr-TR" sz="2000" spc="40" dirty="0">
                <a:solidFill>
                  <a:srgbClr val="252525"/>
                </a:solidFill>
                <a:latin typeface="Calibri"/>
                <a:cs typeface="Calibri"/>
              </a:rPr>
              <a:t> </a:t>
            </a:r>
            <a:r>
              <a:rPr lang="tr-TR" sz="2000" spc="30" dirty="0">
                <a:solidFill>
                  <a:srgbClr val="252525"/>
                </a:solidFill>
                <a:latin typeface="Calibri"/>
                <a:cs typeface="Calibri"/>
              </a:rPr>
              <a:t>do</a:t>
            </a:r>
            <a:r>
              <a:rPr lang="tr-TR" sz="2000" spc="30" dirty="0">
                <a:solidFill>
                  <a:srgbClr val="252525"/>
                </a:solidFill>
                <a:latin typeface="Times New Roman"/>
                <a:cs typeface="Times New Roman"/>
              </a:rPr>
              <a:t>ğ</a:t>
            </a:r>
            <a:r>
              <a:rPr lang="tr-TR" sz="2000" spc="30" dirty="0">
                <a:solidFill>
                  <a:srgbClr val="252525"/>
                </a:solidFill>
                <a:latin typeface="Calibri"/>
                <a:cs typeface="Calibri"/>
              </a:rPr>
              <a:t>ru</a:t>
            </a:r>
            <a:r>
              <a:rPr lang="tr-TR" sz="2000" spc="45" dirty="0">
                <a:solidFill>
                  <a:srgbClr val="252525"/>
                </a:solidFill>
                <a:latin typeface="Calibri"/>
                <a:cs typeface="Calibri"/>
              </a:rPr>
              <a:t> </a:t>
            </a:r>
            <a:r>
              <a:rPr lang="tr-TR" sz="2000" spc="35" dirty="0">
                <a:solidFill>
                  <a:srgbClr val="252525"/>
                </a:solidFill>
                <a:latin typeface="Calibri"/>
                <a:cs typeface="Calibri"/>
              </a:rPr>
              <a:t>tahmin</a:t>
            </a:r>
            <a:r>
              <a:rPr lang="tr-TR" sz="2000" spc="40" dirty="0">
                <a:solidFill>
                  <a:srgbClr val="252525"/>
                </a:solidFill>
                <a:latin typeface="Calibri"/>
                <a:cs typeface="Calibri"/>
              </a:rPr>
              <a:t> </a:t>
            </a:r>
            <a:r>
              <a:rPr lang="tr-TR" sz="2000" spc="35" dirty="0">
                <a:solidFill>
                  <a:srgbClr val="252525"/>
                </a:solidFill>
                <a:latin typeface="Calibri"/>
                <a:cs typeface="Calibri"/>
              </a:rPr>
              <a:t>edilen</a:t>
            </a:r>
            <a:r>
              <a:rPr lang="tr-TR" sz="2000" spc="45" dirty="0">
                <a:solidFill>
                  <a:srgbClr val="252525"/>
                </a:solidFill>
                <a:latin typeface="Calibri"/>
                <a:cs typeface="Calibri"/>
              </a:rPr>
              <a:t> </a:t>
            </a:r>
            <a:r>
              <a:rPr lang="tr-TR" sz="2000" spc="35" dirty="0">
                <a:solidFill>
                  <a:srgbClr val="252525"/>
                </a:solidFill>
                <a:latin typeface="Calibri"/>
                <a:cs typeface="Calibri"/>
              </a:rPr>
              <a:t>tahmin</a:t>
            </a:r>
            <a:r>
              <a:rPr lang="tr-TR" sz="2000" spc="40" dirty="0">
                <a:solidFill>
                  <a:srgbClr val="252525"/>
                </a:solidFill>
                <a:latin typeface="Calibri"/>
                <a:cs typeface="Calibri"/>
              </a:rPr>
              <a:t> </a:t>
            </a:r>
            <a:r>
              <a:rPr lang="tr-TR" sz="2000" spc="55" dirty="0">
                <a:solidFill>
                  <a:srgbClr val="252525"/>
                </a:solidFill>
                <a:latin typeface="Calibri"/>
                <a:cs typeface="Calibri"/>
              </a:rPr>
              <a:t>sayısının</a:t>
            </a:r>
            <a:r>
              <a:rPr lang="tr-TR" sz="2000" spc="40" dirty="0">
                <a:solidFill>
                  <a:srgbClr val="252525"/>
                </a:solidFill>
                <a:latin typeface="Calibri"/>
                <a:cs typeface="Calibri"/>
              </a:rPr>
              <a:t> </a:t>
            </a:r>
            <a:r>
              <a:rPr lang="tr-TR" sz="2000" spc="25" dirty="0">
                <a:solidFill>
                  <a:srgbClr val="252525"/>
                </a:solidFill>
                <a:latin typeface="Calibri"/>
                <a:cs typeface="Calibri"/>
              </a:rPr>
              <a:t>tüm</a:t>
            </a:r>
            <a:r>
              <a:rPr lang="tr-TR" sz="2000" spc="45" dirty="0">
                <a:solidFill>
                  <a:srgbClr val="252525"/>
                </a:solidFill>
                <a:latin typeface="Calibri"/>
                <a:cs typeface="Calibri"/>
              </a:rPr>
              <a:t> </a:t>
            </a:r>
            <a:r>
              <a:rPr lang="tr-TR" sz="2000" spc="40" dirty="0">
                <a:solidFill>
                  <a:srgbClr val="252525"/>
                </a:solidFill>
                <a:latin typeface="Calibri"/>
                <a:cs typeface="Calibri"/>
              </a:rPr>
              <a:t>tahminlerin </a:t>
            </a:r>
            <a:r>
              <a:rPr lang="tr-TR" sz="2000" spc="55" dirty="0">
                <a:solidFill>
                  <a:srgbClr val="252525"/>
                </a:solidFill>
                <a:latin typeface="Calibri"/>
                <a:cs typeface="Calibri"/>
              </a:rPr>
              <a:t>sayısına</a:t>
            </a:r>
            <a:r>
              <a:rPr lang="tr-TR" sz="2000" spc="45" dirty="0">
                <a:solidFill>
                  <a:srgbClr val="252525"/>
                </a:solidFill>
                <a:latin typeface="Calibri"/>
                <a:cs typeface="Calibri"/>
              </a:rPr>
              <a:t> bölünmesiyle</a:t>
            </a:r>
            <a:r>
              <a:rPr lang="tr-TR" sz="2000" spc="40" dirty="0">
                <a:solidFill>
                  <a:srgbClr val="252525"/>
                </a:solidFill>
                <a:latin typeface="Calibri"/>
                <a:cs typeface="Calibri"/>
              </a:rPr>
              <a:t> </a:t>
            </a:r>
            <a:r>
              <a:rPr lang="tr-TR" sz="2000" spc="30" dirty="0">
                <a:solidFill>
                  <a:srgbClr val="252525"/>
                </a:solidFill>
                <a:latin typeface="Calibri"/>
                <a:cs typeface="Calibri"/>
              </a:rPr>
              <a:t>bulunur</a:t>
            </a:r>
            <a:r>
              <a:rPr lang="tr-TR" sz="2000" spc="30" dirty="0" smtClean="0">
                <a:solidFill>
                  <a:srgbClr val="252525"/>
                </a:solidFill>
                <a:latin typeface="Calibri"/>
                <a:cs typeface="Calibri"/>
              </a:rPr>
              <a:t>.</a:t>
            </a:r>
          </a:p>
          <a:p>
            <a:pPr marL="12700">
              <a:lnSpc>
                <a:spcPct val="100000"/>
              </a:lnSpc>
              <a:spcBef>
                <a:spcPts val="100"/>
              </a:spcBef>
            </a:pPr>
            <a:r>
              <a:rPr lang="tr-TR" sz="2000" spc="30" dirty="0">
                <a:solidFill>
                  <a:srgbClr val="252525"/>
                </a:solidFill>
                <a:latin typeface="Calibri"/>
                <a:cs typeface="Calibri"/>
              </a:rPr>
              <a:t> </a:t>
            </a:r>
            <a:r>
              <a:rPr lang="tr-TR" sz="2000" spc="30" dirty="0" smtClean="0">
                <a:solidFill>
                  <a:srgbClr val="252525"/>
                </a:solidFill>
                <a:latin typeface="Calibri"/>
                <a:cs typeface="Calibri"/>
              </a:rPr>
              <a:t>Dengesiz dağılımlı veri setleri için </a:t>
            </a:r>
            <a:r>
              <a:rPr lang="tr-TR" sz="2000" spc="30" dirty="0" err="1" smtClean="0">
                <a:solidFill>
                  <a:srgbClr val="252525"/>
                </a:solidFill>
                <a:latin typeface="Calibri"/>
                <a:cs typeface="Calibri"/>
              </a:rPr>
              <a:t>accuracy</a:t>
            </a:r>
            <a:r>
              <a:rPr lang="tr-TR" sz="2000" spc="30" dirty="0" smtClean="0">
                <a:solidFill>
                  <a:srgbClr val="252525"/>
                </a:solidFill>
                <a:latin typeface="Calibri"/>
                <a:cs typeface="Calibri"/>
              </a:rPr>
              <a:t> tek başına yeterli değildir. Onun diğer metriklere de bakmakta fayda var.</a:t>
            </a:r>
          </a:p>
          <a:p>
            <a:pPr marL="12700">
              <a:lnSpc>
                <a:spcPct val="100000"/>
              </a:lnSpc>
              <a:spcBef>
                <a:spcPts val="100"/>
              </a:spcBef>
            </a:pPr>
            <a:endParaRPr lang="tr-TR" sz="2000" spc="30" dirty="0">
              <a:solidFill>
                <a:srgbClr val="252525"/>
              </a:solidFill>
              <a:latin typeface="Calibri"/>
              <a:cs typeface="Calibri"/>
            </a:endParaRPr>
          </a:p>
          <a:p>
            <a:pPr marL="12700">
              <a:lnSpc>
                <a:spcPct val="100000"/>
              </a:lnSpc>
              <a:spcBef>
                <a:spcPts val="100"/>
              </a:spcBef>
            </a:pPr>
            <a:r>
              <a:rPr lang="tr-TR" sz="2000" spc="30" dirty="0" smtClean="0">
                <a:solidFill>
                  <a:srgbClr val="252525"/>
                </a:solidFill>
                <a:latin typeface="Calibri"/>
                <a:cs typeface="Calibri"/>
              </a:rPr>
              <a:t>Ör: Dengesiz veri seti:  3 sınıfımız olsun </a:t>
            </a:r>
            <a:r>
              <a:rPr lang="tr-TR" sz="2000" spc="30" dirty="0" err="1" smtClean="0">
                <a:solidFill>
                  <a:srgbClr val="252525"/>
                </a:solidFill>
                <a:latin typeface="Calibri"/>
                <a:cs typeface="Calibri"/>
              </a:rPr>
              <a:t>a,b,c</a:t>
            </a:r>
            <a:endParaRPr lang="tr-TR" sz="2000" spc="30" dirty="0" smtClean="0">
              <a:solidFill>
                <a:srgbClr val="252525"/>
              </a:solidFill>
              <a:latin typeface="Calibri"/>
              <a:cs typeface="Calibri"/>
            </a:endParaRPr>
          </a:p>
          <a:p>
            <a:pPr marL="0" indent="0">
              <a:lnSpc>
                <a:spcPct val="100000"/>
              </a:lnSpc>
              <a:spcBef>
                <a:spcPts val="100"/>
              </a:spcBef>
              <a:buNone/>
            </a:pPr>
            <a:r>
              <a:rPr lang="tr-TR" sz="2000" spc="30" dirty="0">
                <a:solidFill>
                  <a:srgbClr val="252525"/>
                </a:solidFill>
                <a:latin typeface="Calibri"/>
                <a:cs typeface="Calibri"/>
              </a:rPr>
              <a:t> </a:t>
            </a:r>
            <a:r>
              <a:rPr lang="tr-TR" sz="2000" spc="30" dirty="0" smtClean="0">
                <a:solidFill>
                  <a:srgbClr val="252525"/>
                </a:solidFill>
                <a:latin typeface="Calibri"/>
                <a:cs typeface="Calibri"/>
              </a:rPr>
              <a:t> a sınıfı örnek sayısı:4250, b sınıfı :500, c sınıfı: 2500 </a:t>
            </a:r>
            <a:r>
              <a:rPr lang="tr-TR" sz="2000" spc="30" dirty="0" err="1" smtClean="0">
                <a:solidFill>
                  <a:srgbClr val="252525"/>
                </a:solidFill>
                <a:latin typeface="Calibri"/>
                <a:cs typeface="Calibri"/>
              </a:rPr>
              <a:t>vb</a:t>
            </a:r>
            <a:r>
              <a:rPr lang="tr-TR" sz="2000" spc="30" dirty="0" smtClean="0">
                <a:solidFill>
                  <a:srgbClr val="252525"/>
                </a:solidFill>
                <a:latin typeface="Calibri"/>
                <a:cs typeface="Calibri"/>
              </a:rPr>
              <a:t> gibi</a:t>
            </a:r>
          </a:p>
          <a:p>
            <a:pPr marL="0" indent="0">
              <a:lnSpc>
                <a:spcPct val="100000"/>
              </a:lnSpc>
              <a:spcBef>
                <a:spcPts val="100"/>
              </a:spcBef>
              <a:buNone/>
            </a:pPr>
            <a:r>
              <a:rPr lang="tr-TR" sz="2000" spc="30" dirty="0">
                <a:solidFill>
                  <a:srgbClr val="252525"/>
                </a:solidFill>
                <a:latin typeface="Calibri"/>
                <a:cs typeface="Calibri"/>
              </a:rPr>
              <a:t> </a:t>
            </a:r>
            <a:r>
              <a:rPr lang="tr-TR" sz="2000" spc="30" dirty="0" smtClean="0">
                <a:solidFill>
                  <a:srgbClr val="252525"/>
                </a:solidFill>
                <a:latin typeface="Calibri"/>
                <a:cs typeface="Calibri"/>
              </a:rPr>
              <a:t>Dengeli ör: a sınıfı : 2200, b :2175, c: 2225 örnek sayısı birbirine yakın veya aynı olmalı</a:t>
            </a:r>
            <a:endParaRPr lang="tr-TR" sz="2000" dirty="0">
              <a:latin typeface="Calibri"/>
              <a:cs typeface="Calibri"/>
            </a:endParaRPr>
          </a:p>
          <a:p>
            <a:pPr marL="12700" marR="5080">
              <a:lnSpc>
                <a:spcPts val="1600"/>
              </a:lnSpc>
              <a:spcBef>
                <a:spcPts val="1190"/>
              </a:spcBef>
            </a:pPr>
            <a:endParaRPr lang="tr-TR" sz="2000" dirty="0">
              <a:latin typeface="Calibri"/>
              <a:cs typeface="Calibri"/>
            </a:endParaRPr>
          </a:p>
        </p:txBody>
      </p:sp>
      <p:sp>
        <p:nvSpPr>
          <p:cNvPr id="88" name="Google Shape;88;p3"/>
          <p:cNvSpPr txBox="1">
            <a:spLocks noGrp="1"/>
          </p:cNvSpPr>
          <p:nvPr>
            <p:ph type="title"/>
          </p:nvPr>
        </p:nvSpPr>
        <p:spPr>
          <a:xfrm>
            <a:off x="604838" y="449263"/>
            <a:ext cx="10982325" cy="747712"/>
          </a:xfrm>
          <a:prstGeom prst="rect">
            <a:avLst/>
          </a:prstGeom>
          <a:noFill/>
          <a:ln>
            <a:noFill/>
          </a:ln>
        </p:spPr>
        <p:txBody>
          <a:bodyPr spcFirstLastPara="1" wrap="square" lIns="91425" tIns="45700" rIns="91425" bIns="45700" anchor="ctr" anchorCtr="0">
            <a:noAutofit/>
          </a:bodyPr>
          <a:lstStyle/>
          <a:p>
            <a:pPr marL="0" lvl="0" indent="0">
              <a:spcBef>
                <a:spcPts val="2200"/>
              </a:spcBef>
              <a:buClr>
                <a:srgbClr val="A0197D"/>
              </a:buClr>
              <a:buSzPts val="2000"/>
            </a:pPr>
            <a:r>
              <a:rPr lang="tr-TR" dirty="0" smtClean="0"/>
              <a:t>3.2.2 Sınıflandırma (Hata Metrikleri)</a:t>
            </a:r>
            <a:endParaRPr lang="tr-TR" dirty="0"/>
          </a:p>
        </p:txBody>
      </p:sp>
      <p:sp>
        <p:nvSpPr>
          <p:cNvPr id="89" name="Google Shape;89;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lvl="0"/>
            <a:r>
              <a:rPr lang="tr-TR" dirty="0"/>
              <a:t>15 Haziran 2024</a:t>
            </a:r>
          </a:p>
        </p:txBody>
      </p:sp>
      <p:sp>
        <p:nvSpPr>
          <p:cNvPr id="90" name="Google Shape;90;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lvl="0"/>
            <a:r>
              <a:rPr lang="tr-TR" dirty="0"/>
              <a:t>Global AI </a:t>
            </a:r>
            <a:r>
              <a:rPr lang="tr-TR" dirty="0" err="1"/>
              <a:t>Hub</a:t>
            </a:r>
            <a:r>
              <a:rPr lang="tr-TR" dirty="0"/>
              <a:t> Yapay Zekaya Giriş Eğitimi</a:t>
            </a:r>
          </a:p>
        </p:txBody>
      </p:sp>
      <p:sp>
        <p:nvSpPr>
          <p:cNvPr id="91" name="Google Shape;91;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tr-TR"/>
              <a:t>20</a:t>
            </a:fld>
            <a:endParaRPr dirty="0"/>
          </a:p>
        </p:txBody>
      </p:sp>
      <p:sp>
        <p:nvSpPr>
          <p:cNvPr id="93" name="Google Shape;93;p3"/>
          <p:cNvSpPr txBox="1"/>
          <p:nvPr/>
        </p:nvSpPr>
        <p:spPr>
          <a:xfrm>
            <a:off x="8025708" y="5738282"/>
            <a:ext cx="3138311" cy="214489"/>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600"/>
              </a:spcBef>
              <a:spcAft>
                <a:spcPts val="0"/>
              </a:spcAft>
              <a:buClr>
                <a:schemeClr val="dk1"/>
              </a:buClr>
              <a:buSzPts val="1200"/>
              <a:buFont typeface="Arial"/>
              <a:buNone/>
            </a:pPr>
            <a:endParaRPr sz="1200" b="0" i="0" u="none" strike="noStrike" cap="none" dirty="0">
              <a:solidFill>
                <a:srgbClr val="3F3F3F"/>
              </a:solidFill>
              <a:latin typeface="Quattrocento Sans"/>
              <a:ea typeface="Quattrocento Sans"/>
              <a:cs typeface="Quattrocento Sans"/>
              <a:sym typeface="Quattrocento Sans"/>
            </a:endParaRPr>
          </a:p>
        </p:txBody>
      </p:sp>
      <p:pic>
        <p:nvPicPr>
          <p:cNvPr id="11" name="object 8"/>
          <p:cNvPicPr/>
          <p:nvPr/>
        </p:nvPicPr>
        <p:blipFill>
          <a:blip r:embed="rId3" cstate="print"/>
          <a:stretch>
            <a:fillRect/>
          </a:stretch>
        </p:blipFill>
        <p:spPr>
          <a:xfrm>
            <a:off x="7827237" y="1501100"/>
            <a:ext cx="4036503" cy="2130374"/>
          </a:xfrm>
          <a:prstGeom prst="rect">
            <a:avLst/>
          </a:prstGeom>
        </p:spPr>
      </p:pic>
    </p:spTree>
    <p:extLst>
      <p:ext uri="{BB962C8B-B14F-4D97-AF65-F5344CB8AC3E}">
        <p14:creationId xmlns:p14="http://schemas.microsoft.com/office/powerpoint/2010/main" val="209184551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3" descr="Photo by Andrea De Santis on Unsplash "/>
          <p:cNvSpPr txBox="1">
            <a:spLocks noGrp="1"/>
          </p:cNvSpPr>
          <p:nvPr>
            <p:ph type="body" idx="1"/>
          </p:nvPr>
        </p:nvSpPr>
        <p:spPr>
          <a:xfrm>
            <a:off x="604838" y="1436913"/>
            <a:ext cx="10385379" cy="5077097"/>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2200"/>
              </a:spcBef>
              <a:spcAft>
                <a:spcPts val="0"/>
              </a:spcAft>
              <a:buClr>
                <a:srgbClr val="A0197D"/>
              </a:buClr>
              <a:buSzPts val="2000"/>
              <a:buNone/>
            </a:pPr>
            <a:r>
              <a:rPr lang="tr-TR" sz="2000" dirty="0" smtClean="0"/>
              <a:t>Precision - </a:t>
            </a:r>
            <a:r>
              <a:rPr lang="tr-TR" sz="2000" dirty="0" err="1" smtClean="0"/>
              <a:t>Recall</a:t>
            </a:r>
            <a:r>
              <a:rPr lang="tr-TR" sz="2000" dirty="0" smtClean="0"/>
              <a:t>:</a:t>
            </a:r>
            <a:endParaRPr sz="2000" dirty="0"/>
          </a:p>
          <a:p>
            <a:pPr marL="12700">
              <a:lnSpc>
                <a:spcPct val="100000"/>
              </a:lnSpc>
              <a:spcBef>
                <a:spcPts val="100"/>
              </a:spcBef>
            </a:pPr>
            <a:r>
              <a:rPr lang="tr-TR" sz="2000" dirty="0" smtClean="0"/>
              <a:t> </a:t>
            </a:r>
            <a:r>
              <a:rPr lang="tr-TR" sz="2000" spc="80" dirty="0" smtClean="0">
                <a:solidFill>
                  <a:srgbClr val="252525"/>
                </a:solidFill>
                <a:latin typeface="Calibri"/>
                <a:cs typeface="Calibri"/>
              </a:rPr>
              <a:t>Precision pozitif tahminlerin ne kadarı doğru? Sorusuna cevap arayan bir metriktir.</a:t>
            </a:r>
          </a:p>
          <a:p>
            <a:pPr marL="12700">
              <a:lnSpc>
                <a:spcPct val="100000"/>
              </a:lnSpc>
              <a:spcBef>
                <a:spcPts val="100"/>
              </a:spcBef>
            </a:pPr>
            <a:endParaRPr lang="tr-TR" sz="2000" spc="80" dirty="0" smtClean="0">
              <a:solidFill>
                <a:srgbClr val="252525"/>
              </a:solidFill>
              <a:latin typeface="Calibri"/>
              <a:cs typeface="Calibri"/>
            </a:endParaRPr>
          </a:p>
          <a:p>
            <a:pPr marL="12700">
              <a:lnSpc>
                <a:spcPct val="100000"/>
              </a:lnSpc>
              <a:spcBef>
                <a:spcPts val="100"/>
              </a:spcBef>
            </a:pPr>
            <a:endParaRPr lang="tr-TR" sz="2000" spc="30" dirty="0" smtClean="0">
              <a:solidFill>
                <a:srgbClr val="252525"/>
              </a:solidFill>
              <a:latin typeface="Calibri"/>
              <a:cs typeface="Calibri"/>
            </a:endParaRPr>
          </a:p>
          <a:p>
            <a:pPr marL="0" indent="0">
              <a:lnSpc>
                <a:spcPct val="100000"/>
              </a:lnSpc>
              <a:spcBef>
                <a:spcPts val="100"/>
              </a:spcBef>
              <a:buNone/>
            </a:pPr>
            <a:endParaRPr lang="tr-TR" sz="2000" spc="30" dirty="0" smtClean="0">
              <a:solidFill>
                <a:srgbClr val="252525"/>
              </a:solidFill>
              <a:latin typeface="Calibri"/>
              <a:cs typeface="Calibri"/>
            </a:endParaRPr>
          </a:p>
          <a:p>
            <a:pPr marL="0" indent="0">
              <a:lnSpc>
                <a:spcPct val="100000"/>
              </a:lnSpc>
              <a:spcBef>
                <a:spcPts val="100"/>
              </a:spcBef>
              <a:buNone/>
            </a:pPr>
            <a:endParaRPr lang="tr-TR" sz="2000" spc="30" dirty="0" smtClean="0">
              <a:solidFill>
                <a:srgbClr val="252525"/>
              </a:solidFill>
              <a:latin typeface="Calibri"/>
              <a:cs typeface="Calibri"/>
            </a:endParaRPr>
          </a:p>
          <a:p>
            <a:pPr marL="12700">
              <a:lnSpc>
                <a:spcPct val="100000"/>
              </a:lnSpc>
              <a:spcBef>
                <a:spcPts val="100"/>
              </a:spcBef>
            </a:pPr>
            <a:r>
              <a:rPr lang="tr-TR" sz="2000" spc="30" dirty="0" err="1" smtClean="0">
                <a:solidFill>
                  <a:srgbClr val="252525"/>
                </a:solidFill>
                <a:latin typeface="Calibri"/>
                <a:cs typeface="Calibri"/>
              </a:rPr>
              <a:t>Recall</a:t>
            </a:r>
            <a:r>
              <a:rPr lang="tr-TR" sz="2000" spc="30" dirty="0" smtClean="0">
                <a:solidFill>
                  <a:srgbClr val="252525"/>
                </a:solidFill>
                <a:latin typeface="Calibri"/>
                <a:cs typeface="Calibri"/>
              </a:rPr>
              <a:t> </a:t>
            </a:r>
            <a:r>
              <a:rPr lang="tr-TR" sz="2000" spc="60" dirty="0">
                <a:latin typeface="Calibri"/>
                <a:cs typeface="Calibri"/>
              </a:rPr>
              <a:t>: </a:t>
            </a:r>
            <a:r>
              <a:rPr lang="tr-TR" sz="2000" spc="55" dirty="0">
                <a:latin typeface="Calibri"/>
                <a:cs typeface="Calibri"/>
              </a:rPr>
              <a:t>“</a:t>
            </a:r>
            <a:r>
              <a:rPr lang="tr-TR" sz="2000" i="1" spc="55" dirty="0">
                <a:latin typeface="Calibri"/>
                <a:cs typeface="Calibri"/>
              </a:rPr>
              <a:t>Gerçekte </a:t>
            </a:r>
            <a:r>
              <a:rPr lang="tr-TR" sz="2000" i="1" spc="50" dirty="0">
                <a:latin typeface="Calibri"/>
                <a:cs typeface="Calibri"/>
              </a:rPr>
              <a:t>pozitif </a:t>
            </a:r>
            <a:r>
              <a:rPr lang="tr-TR" sz="2000" i="1" spc="40" dirty="0">
                <a:latin typeface="Calibri"/>
                <a:cs typeface="Calibri"/>
              </a:rPr>
              <a:t>olan </a:t>
            </a:r>
            <a:r>
              <a:rPr lang="tr-TR" sz="2000" i="1" spc="60" dirty="0">
                <a:latin typeface="Calibri"/>
                <a:cs typeface="Calibri"/>
              </a:rPr>
              <a:t>sonuçların </a:t>
            </a:r>
            <a:r>
              <a:rPr lang="tr-TR" sz="2000" i="1" spc="75" dirty="0">
                <a:latin typeface="Calibri"/>
                <a:cs typeface="Calibri"/>
              </a:rPr>
              <a:t>kaçı </a:t>
            </a:r>
            <a:r>
              <a:rPr lang="tr-TR" sz="2000" i="1" spc="80" dirty="0">
                <a:latin typeface="Calibri"/>
                <a:cs typeface="Calibri"/>
              </a:rPr>
              <a:t> </a:t>
            </a:r>
            <a:r>
              <a:rPr lang="tr-TR" sz="2000" i="1" spc="45" dirty="0">
                <a:latin typeface="Calibri"/>
                <a:cs typeface="Calibri"/>
              </a:rPr>
              <a:t>do</a:t>
            </a:r>
            <a:r>
              <a:rPr lang="tr-TR" sz="2000" i="1" spc="45" dirty="0">
                <a:latin typeface="Times New Roman"/>
                <a:cs typeface="Times New Roman"/>
              </a:rPr>
              <a:t>ğ</a:t>
            </a:r>
            <a:r>
              <a:rPr lang="tr-TR" sz="2000" i="1" spc="45" dirty="0">
                <a:latin typeface="Calibri"/>
                <a:cs typeface="Calibri"/>
              </a:rPr>
              <a:t>ru</a:t>
            </a:r>
            <a:r>
              <a:rPr lang="tr-TR" sz="2000" i="1" spc="20" dirty="0">
                <a:latin typeface="Calibri"/>
                <a:cs typeface="Calibri"/>
              </a:rPr>
              <a:t> </a:t>
            </a:r>
            <a:r>
              <a:rPr lang="tr-TR" sz="2000" i="1" spc="35" dirty="0">
                <a:latin typeface="Calibri"/>
                <a:cs typeface="Calibri"/>
              </a:rPr>
              <a:t>tahmin</a:t>
            </a:r>
            <a:r>
              <a:rPr lang="tr-TR" sz="2000" i="1" spc="20" dirty="0">
                <a:latin typeface="Calibri"/>
                <a:cs typeface="Calibri"/>
              </a:rPr>
              <a:t> </a:t>
            </a:r>
            <a:r>
              <a:rPr lang="tr-TR" sz="2000" i="1" spc="35" dirty="0">
                <a:latin typeface="Calibri"/>
                <a:cs typeface="Calibri"/>
              </a:rPr>
              <a:t>edildi?”</a:t>
            </a:r>
            <a:r>
              <a:rPr lang="tr-TR" sz="2000" i="1" spc="15" dirty="0">
                <a:latin typeface="Calibri"/>
                <a:cs typeface="Calibri"/>
              </a:rPr>
              <a:t> </a:t>
            </a:r>
            <a:r>
              <a:rPr lang="tr-TR" sz="2000" spc="50" dirty="0">
                <a:latin typeface="Calibri"/>
                <a:cs typeface="Calibri"/>
              </a:rPr>
              <a:t>sorusuna</a:t>
            </a:r>
            <a:r>
              <a:rPr lang="tr-TR" sz="2000" spc="20" dirty="0">
                <a:latin typeface="Calibri"/>
                <a:cs typeface="Calibri"/>
              </a:rPr>
              <a:t> </a:t>
            </a:r>
            <a:r>
              <a:rPr lang="tr-TR" sz="2000" spc="50" dirty="0">
                <a:latin typeface="Calibri"/>
                <a:cs typeface="Calibri"/>
              </a:rPr>
              <a:t>cevap</a:t>
            </a:r>
            <a:r>
              <a:rPr lang="tr-TR" sz="2000" spc="20" dirty="0">
                <a:latin typeface="Calibri"/>
                <a:cs typeface="Calibri"/>
              </a:rPr>
              <a:t> </a:t>
            </a:r>
            <a:r>
              <a:rPr lang="tr-TR" sz="2000" spc="40" dirty="0">
                <a:latin typeface="Calibri"/>
                <a:cs typeface="Calibri"/>
              </a:rPr>
              <a:t>arayan</a:t>
            </a:r>
            <a:r>
              <a:rPr lang="tr-TR" sz="2000" spc="20" dirty="0">
                <a:latin typeface="Calibri"/>
                <a:cs typeface="Calibri"/>
              </a:rPr>
              <a:t> </a:t>
            </a:r>
            <a:r>
              <a:rPr lang="tr-TR" sz="2000" spc="55" dirty="0">
                <a:latin typeface="Calibri"/>
                <a:cs typeface="Calibri"/>
              </a:rPr>
              <a:t>bir </a:t>
            </a:r>
            <a:r>
              <a:rPr lang="tr-TR" sz="2000" spc="-300" dirty="0">
                <a:latin typeface="Calibri"/>
                <a:cs typeface="Calibri"/>
              </a:rPr>
              <a:t> </a:t>
            </a:r>
            <a:r>
              <a:rPr lang="tr-TR" sz="2000" spc="35" dirty="0">
                <a:latin typeface="Calibri"/>
                <a:cs typeface="Calibri"/>
              </a:rPr>
              <a:t>metriktir.</a:t>
            </a:r>
            <a:endParaRPr lang="tr-TR" sz="2000" dirty="0">
              <a:latin typeface="Calibri"/>
              <a:cs typeface="Calibri"/>
            </a:endParaRPr>
          </a:p>
          <a:p>
            <a:pPr marL="0" indent="0">
              <a:lnSpc>
                <a:spcPct val="100000"/>
              </a:lnSpc>
              <a:spcBef>
                <a:spcPts val="100"/>
              </a:spcBef>
              <a:buNone/>
            </a:pPr>
            <a:r>
              <a:rPr lang="tr-TR" sz="2000" spc="30" dirty="0" smtClean="0">
                <a:solidFill>
                  <a:srgbClr val="252525"/>
                </a:solidFill>
                <a:latin typeface="Calibri"/>
                <a:cs typeface="Calibri"/>
              </a:rPr>
              <a:t> </a:t>
            </a:r>
          </a:p>
          <a:p>
            <a:pPr marL="12700">
              <a:lnSpc>
                <a:spcPct val="100000"/>
              </a:lnSpc>
              <a:spcBef>
                <a:spcPts val="100"/>
              </a:spcBef>
            </a:pPr>
            <a:endParaRPr lang="tr-TR" sz="2000" spc="30" dirty="0" smtClean="0">
              <a:solidFill>
                <a:srgbClr val="252525"/>
              </a:solidFill>
              <a:latin typeface="Calibri"/>
              <a:cs typeface="Calibri"/>
            </a:endParaRPr>
          </a:p>
        </p:txBody>
      </p:sp>
      <p:sp>
        <p:nvSpPr>
          <p:cNvPr id="88" name="Google Shape;88;p3"/>
          <p:cNvSpPr txBox="1">
            <a:spLocks noGrp="1"/>
          </p:cNvSpPr>
          <p:nvPr>
            <p:ph type="title"/>
          </p:nvPr>
        </p:nvSpPr>
        <p:spPr>
          <a:xfrm>
            <a:off x="604838" y="449263"/>
            <a:ext cx="10982325" cy="747712"/>
          </a:xfrm>
          <a:prstGeom prst="rect">
            <a:avLst/>
          </a:prstGeom>
          <a:noFill/>
          <a:ln>
            <a:noFill/>
          </a:ln>
        </p:spPr>
        <p:txBody>
          <a:bodyPr spcFirstLastPara="1" wrap="square" lIns="91425" tIns="45700" rIns="91425" bIns="45700" anchor="ctr" anchorCtr="0">
            <a:noAutofit/>
          </a:bodyPr>
          <a:lstStyle/>
          <a:p>
            <a:pPr marL="0" lvl="0" indent="0">
              <a:spcBef>
                <a:spcPts val="2200"/>
              </a:spcBef>
              <a:buClr>
                <a:srgbClr val="A0197D"/>
              </a:buClr>
              <a:buSzPts val="2000"/>
            </a:pPr>
            <a:r>
              <a:rPr lang="tr-TR" dirty="0" smtClean="0"/>
              <a:t>3.2.2 Sınıflandırma (Hata Metrikleri)</a:t>
            </a:r>
            <a:endParaRPr lang="tr-TR" dirty="0"/>
          </a:p>
        </p:txBody>
      </p:sp>
      <p:sp>
        <p:nvSpPr>
          <p:cNvPr id="89" name="Google Shape;89;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lvl="0"/>
            <a:r>
              <a:rPr lang="tr-TR" dirty="0"/>
              <a:t>15 Haziran 2024</a:t>
            </a:r>
          </a:p>
        </p:txBody>
      </p:sp>
      <p:sp>
        <p:nvSpPr>
          <p:cNvPr id="90" name="Google Shape;90;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lvl="0"/>
            <a:r>
              <a:rPr lang="tr-TR" dirty="0"/>
              <a:t>Global AI </a:t>
            </a:r>
            <a:r>
              <a:rPr lang="tr-TR" dirty="0" err="1"/>
              <a:t>Hub</a:t>
            </a:r>
            <a:r>
              <a:rPr lang="tr-TR" dirty="0"/>
              <a:t> Yapay Zekaya Giriş Eğitimi</a:t>
            </a:r>
          </a:p>
        </p:txBody>
      </p:sp>
      <p:sp>
        <p:nvSpPr>
          <p:cNvPr id="91" name="Google Shape;91;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tr-TR"/>
              <a:t>21</a:t>
            </a:fld>
            <a:endParaRPr dirty="0"/>
          </a:p>
        </p:txBody>
      </p:sp>
      <p:sp>
        <p:nvSpPr>
          <p:cNvPr id="93" name="Google Shape;93;p3"/>
          <p:cNvSpPr txBox="1"/>
          <p:nvPr/>
        </p:nvSpPr>
        <p:spPr>
          <a:xfrm>
            <a:off x="8025708" y="5738282"/>
            <a:ext cx="3138311" cy="214489"/>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600"/>
              </a:spcBef>
              <a:spcAft>
                <a:spcPts val="0"/>
              </a:spcAft>
              <a:buClr>
                <a:schemeClr val="dk1"/>
              </a:buClr>
              <a:buSzPts val="1200"/>
              <a:buFont typeface="Arial"/>
              <a:buNone/>
            </a:pPr>
            <a:endParaRPr sz="1200" b="0" i="0" u="none" strike="noStrike" cap="none" dirty="0">
              <a:solidFill>
                <a:srgbClr val="3F3F3F"/>
              </a:solidFill>
              <a:latin typeface="Quattrocento Sans"/>
              <a:ea typeface="Quattrocento Sans"/>
              <a:cs typeface="Quattrocento Sans"/>
              <a:sym typeface="Quattrocento Sans"/>
            </a:endParaRPr>
          </a:p>
        </p:txBody>
      </p:sp>
      <p:pic>
        <p:nvPicPr>
          <p:cNvPr id="9" name="object 7"/>
          <p:cNvPicPr/>
          <p:nvPr/>
        </p:nvPicPr>
        <p:blipFill>
          <a:blip r:embed="rId3" cstate="print"/>
          <a:stretch>
            <a:fillRect/>
          </a:stretch>
        </p:blipFill>
        <p:spPr>
          <a:xfrm>
            <a:off x="901199" y="2411221"/>
            <a:ext cx="4245567" cy="924161"/>
          </a:xfrm>
          <a:prstGeom prst="rect">
            <a:avLst/>
          </a:prstGeom>
        </p:spPr>
      </p:pic>
      <p:pic>
        <p:nvPicPr>
          <p:cNvPr id="10" name="object 8"/>
          <p:cNvPicPr/>
          <p:nvPr/>
        </p:nvPicPr>
        <p:blipFill>
          <a:blip r:embed="rId4" cstate="print"/>
          <a:stretch>
            <a:fillRect/>
          </a:stretch>
        </p:blipFill>
        <p:spPr>
          <a:xfrm>
            <a:off x="707572" y="4472776"/>
            <a:ext cx="5205807" cy="1265506"/>
          </a:xfrm>
          <a:prstGeom prst="rect">
            <a:avLst/>
          </a:prstGeom>
        </p:spPr>
      </p:pic>
    </p:spTree>
    <p:extLst>
      <p:ext uri="{BB962C8B-B14F-4D97-AF65-F5344CB8AC3E}">
        <p14:creationId xmlns:p14="http://schemas.microsoft.com/office/powerpoint/2010/main" val="288185371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3" descr="Photo by Andrea De Santis on Unsplash "/>
          <p:cNvSpPr txBox="1">
            <a:spLocks noGrp="1"/>
          </p:cNvSpPr>
          <p:nvPr>
            <p:ph type="body" idx="1"/>
          </p:nvPr>
        </p:nvSpPr>
        <p:spPr>
          <a:xfrm>
            <a:off x="604838" y="1436914"/>
            <a:ext cx="11064648" cy="491943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2200"/>
              </a:spcBef>
              <a:spcAft>
                <a:spcPts val="0"/>
              </a:spcAft>
              <a:buClr>
                <a:srgbClr val="A0197D"/>
              </a:buClr>
              <a:buSzPts val="2000"/>
              <a:buNone/>
            </a:pPr>
            <a:endParaRPr sz="2000" dirty="0"/>
          </a:p>
          <a:p>
            <a:pPr marL="12700" marR="5080">
              <a:lnSpc>
                <a:spcPct val="114999"/>
              </a:lnSpc>
              <a:spcBef>
                <a:spcPts val="100"/>
              </a:spcBef>
            </a:pPr>
            <a:r>
              <a:rPr lang="tr-TR" sz="2000" dirty="0" smtClean="0"/>
              <a:t> </a:t>
            </a:r>
            <a:r>
              <a:rPr lang="tr-TR" sz="2000" dirty="0" smtClean="0"/>
              <a:t>Karmaşıklık Matrisi: </a:t>
            </a:r>
            <a:r>
              <a:rPr lang="tr-TR" sz="2000" spc="55" dirty="0" err="1">
                <a:latin typeface="Calibri"/>
                <a:cs typeface="Calibri"/>
              </a:rPr>
              <a:t>Sınıﬂandırma</a:t>
            </a:r>
            <a:r>
              <a:rPr lang="tr-TR" sz="2000" spc="30" dirty="0">
                <a:latin typeface="Calibri"/>
                <a:cs typeface="Calibri"/>
              </a:rPr>
              <a:t> </a:t>
            </a:r>
            <a:r>
              <a:rPr lang="tr-TR" sz="2000" spc="45" dirty="0">
                <a:latin typeface="Calibri"/>
                <a:cs typeface="Calibri"/>
              </a:rPr>
              <a:t>modelinin</a:t>
            </a:r>
            <a:r>
              <a:rPr lang="tr-TR" sz="2000" spc="30" dirty="0">
                <a:latin typeface="Calibri"/>
                <a:cs typeface="Calibri"/>
              </a:rPr>
              <a:t> </a:t>
            </a:r>
            <a:r>
              <a:rPr lang="tr-TR" sz="2000" spc="45" dirty="0">
                <a:latin typeface="Calibri"/>
                <a:cs typeface="Calibri"/>
              </a:rPr>
              <a:t>performansını</a:t>
            </a:r>
            <a:r>
              <a:rPr lang="tr-TR" sz="2000" spc="35" dirty="0">
                <a:latin typeface="Calibri"/>
                <a:cs typeface="Calibri"/>
              </a:rPr>
              <a:t> </a:t>
            </a:r>
            <a:r>
              <a:rPr lang="tr-TR" sz="2000" spc="40" dirty="0">
                <a:latin typeface="Calibri"/>
                <a:cs typeface="Calibri"/>
              </a:rPr>
              <a:t>de</a:t>
            </a:r>
            <a:r>
              <a:rPr lang="tr-TR" sz="2000" spc="40" dirty="0">
                <a:latin typeface="Times New Roman"/>
                <a:cs typeface="Times New Roman"/>
              </a:rPr>
              <a:t>ğ</a:t>
            </a:r>
            <a:r>
              <a:rPr lang="tr-TR" sz="2000" spc="40" dirty="0">
                <a:latin typeface="Calibri"/>
                <a:cs typeface="Calibri"/>
              </a:rPr>
              <a:t>erlendirmek</a:t>
            </a:r>
            <a:r>
              <a:rPr lang="tr-TR" sz="2000" spc="35" dirty="0">
                <a:latin typeface="Calibri"/>
                <a:cs typeface="Calibri"/>
              </a:rPr>
              <a:t> </a:t>
            </a:r>
            <a:r>
              <a:rPr lang="tr-TR" sz="2000" spc="70" dirty="0">
                <a:latin typeface="Calibri"/>
                <a:cs typeface="Calibri"/>
              </a:rPr>
              <a:t>için</a:t>
            </a:r>
            <a:r>
              <a:rPr lang="tr-TR" sz="2000" spc="35" dirty="0">
                <a:latin typeface="Calibri"/>
                <a:cs typeface="Calibri"/>
              </a:rPr>
              <a:t> </a:t>
            </a:r>
            <a:r>
              <a:rPr lang="tr-TR" sz="2000" spc="60" dirty="0">
                <a:latin typeface="Calibri"/>
                <a:cs typeface="Calibri"/>
              </a:rPr>
              <a:t>kullanılan</a:t>
            </a:r>
            <a:r>
              <a:rPr lang="tr-TR" sz="2000" spc="35" dirty="0">
                <a:latin typeface="Calibri"/>
                <a:cs typeface="Calibri"/>
              </a:rPr>
              <a:t> </a:t>
            </a:r>
            <a:r>
              <a:rPr lang="tr-TR" sz="2000" spc="55" dirty="0">
                <a:latin typeface="Calibri"/>
                <a:cs typeface="Calibri"/>
              </a:rPr>
              <a:t>gerçek</a:t>
            </a:r>
            <a:r>
              <a:rPr lang="tr-TR" sz="2000" spc="35" dirty="0">
                <a:latin typeface="Calibri"/>
                <a:cs typeface="Calibri"/>
              </a:rPr>
              <a:t> </a:t>
            </a:r>
            <a:r>
              <a:rPr lang="tr-TR" sz="2000" spc="55" dirty="0">
                <a:latin typeface="Calibri"/>
                <a:cs typeface="Calibri"/>
              </a:rPr>
              <a:t>sınıf</a:t>
            </a:r>
            <a:r>
              <a:rPr lang="tr-TR" sz="2000" spc="35" dirty="0">
                <a:latin typeface="Calibri"/>
                <a:cs typeface="Calibri"/>
              </a:rPr>
              <a:t> </a:t>
            </a:r>
            <a:r>
              <a:rPr lang="tr-TR" sz="2000" spc="25" dirty="0">
                <a:latin typeface="Calibri"/>
                <a:cs typeface="Calibri"/>
              </a:rPr>
              <a:t>de</a:t>
            </a:r>
            <a:r>
              <a:rPr lang="tr-TR" sz="2000" spc="25" dirty="0">
                <a:latin typeface="Times New Roman"/>
                <a:cs typeface="Times New Roman"/>
              </a:rPr>
              <a:t>ğ</a:t>
            </a:r>
            <a:r>
              <a:rPr lang="tr-TR" sz="2000" spc="25" dirty="0">
                <a:latin typeface="Calibri"/>
                <a:cs typeface="Calibri"/>
              </a:rPr>
              <a:t>eri</a:t>
            </a:r>
            <a:r>
              <a:rPr lang="tr-TR" sz="2000" spc="35" dirty="0">
                <a:latin typeface="Calibri"/>
                <a:cs typeface="Calibri"/>
              </a:rPr>
              <a:t> </a:t>
            </a:r>
            <a:r>
              <a:rPr lang="tr-TR" sz="2000" spc="45" dirty="0">
                <a:latin typeface="Calibri"/>
                <a:cs typeface="Calibri"/>
              </a:rPr>
              <a:t>ile</a:t>
            </a:r>
            <a:r>
              <a:rPr lang="tr-TR" sz="2000" spc="35" dirty="0">
                <a:latin typeface="Calibri"/>
                <a:cs typeface="Calibri"/>
              </a:rPr>
              <a:t> tahmin edilen </a:t>
            </a:r>
            <a:r>
              <a:rPr lang="tr-TR" sz="2000" spc="-300" dirty="0">
                <a:latin typeface="Calibri"/>
                <a:cs typeface="Calibri"/>
              </a:rPr>
              <a:t> </a:t>
            </a:r>
            <a:r>
              <a:rPr lang="tr-TR" sz="2000" spc="55" dirty="0">
                <a:latin typeface="Calibri"/>
                <a:cs typeface="Calibri"/>
              </a:rPr>
              <a:t>sınıf</a:t>
            </a:r>
            <a:r>
              <a:rPr lang="tr-TR" sz="2000" spc="25" dirty="0">
                <a:latin typeface="Calibri"/>
                <a:cs typeface="Calibri"/>
              </a:rPr>
              <a:t> </a:t>
            </a:r>
            <a:r>
              <a:rPr lang="tr-TR" sz="2000" spc="35" dirty="0">
                <a:latin typeface="Calibri"/>
                <a:cs typeface="Calibri"/>
              </a:rPr>
              <a:t>de</a:t>
            </a:r>
            <a:r>
              <a:rPr lang="tr-TR" sz="2000" spc="35" dirty="0">
                <a:latin typeface="Times New Roman"/>
                <a:cs typeface="Times New Roman"/>
              </a:rPr>
              <a:t>ğ</a:t>
            </a:r>
            <a:r>
              <a:rPr lang="tr-TR" sz="2000" spc="35" dirty="0">
                <a:latin typeface="Calibri"/>
                <a:cs typeface="Calibri"/>
              </a:rPr>
              <a:t>erinin</a:t>
            </a:r>
            <a:r>
              <a:rPr lang="tr-TR" sz="2000" spc="30" dirty="0">
                <a:latin typeface="Calibri"/>
                <a:cs typeface="Calibri"/>
              </a:rPr>
              <a:t> </a:t>
            </a:r>
            <a:r>
              <a:rPr lang="tr-TR" sz="2000" spc="45" dirty="0">
                <a:latin typeface="Calibri"/>
                <a:cs typeface="Calibri"/>
              </a:rPr>
              <a:t>kar</a:t>
            </a:r>
            <a:r>
              <a:rPr lang="tr-TR" sz="2000" spc="45" dirty="0">
                <a:latin typeface="Times New Roman"/>
                <a:cs typeface="Times New Roman"/>
              </a:rPr>
              <a:t>ş</a:t>
            </a:r>
            <a:r>
              <a:rPr lang="tr-TR" sz="2000" spc="45" dirty="0">
                <a:latin typeface="Calibri"/>
                <a:cs typeface="Calibri"/>
              </a:rPr>
              <a:t>ıla</a:t>
            </a:r>
            <a:r>
              <a:rPr lang="tr-TR" sz="2000" spc="45" dirty="0">
                <a:latin typeface="Times New Roman"/>
                <a:cs typeface="Times New Roman"/>
              </a:rPr>
              <a:t>ş</a:t>
            </a:r>
            <a:r>
              <a:rPr lang="tr-TR" sz="2000" spc="45" dirty="0">
                <a:latin typeface="Calibri"/>
                <a:cs typeface="Calibri"/>
              </a:rPr>
              <a:t>tırıldı</a:t>
            </a:r>
            <a:r>
              <a:rPr lang="tr-TR" sz="2000" spc="45" dirty="0">
                <a:latin typeface="Times New Roman"/>
                <a:cs typeface="Times New Roman"/>
              </a:rPr>
              <a:t>ğ</a:t>
            </a:r>
            <a:r>
              <a:rPr lang="tr-TR" sz="2000" spc="45" dirty="0">
                <a:latin typeface="Calibri"/>
                <a:cs typeface="Calibri"/>
              </a:rPr>
              <a:t>ı</a:t>
            </a:r>
            <a:r>
              <a:rPr lang="tr-TR" sz="2000" spc="30" dirty="0">
                <a:latin typeface="Calibri"/>
                <a:cs typeface="Calibri"/>
              </a:rPr>
              <a:t> </a:t>
            </a:r>
            <a:r>
              <a:rPr lang="tr-TR" sz="2000" spc="55" dirty="0">
                <a:latin typeface="Calibri"/>
                <a:cs typeface="Calibri"/>
              </a:rPr>
              <a:t>bir</a:t>
            </a:r>
            <a:r>
              <a:rPr lang="tr-TR" sz="2000" spc="30" dirty="0">
                <a:latin typeface="Calibri"/>
                <a:cs typeface="Calibri"/>
              </a:rPr>
              <a:t> matristir.</a:t>
            </a:r>
            <a:endParaRPr lang="tr-TR" sz="2000" dirty="0">
              <a:latin typeface="Calibri"/>
              <a:cs typeface="Calibri"/>
            </a:endParaRPr>
          </a:p>
          <a:p>
            <a:pPr marL="12700">
              <a:lnSpc>
                <a:spcPct val="100000"/>
              </a:lnSpc>
              <a:spcBef>
                <a:spcPts val="1450"/>
              </a:spcBef>
            </a:pPr>
            <a:r>
              <a:rPr lang="tr-TR" sz="2000" spc="45" dirty="0" err="1">
                <a:latin typeface="Calibri"/>
                <a:cs typeface="Calibri"/>
              </a:rPr>
              <a:t>Positive</a:t>
            </a:r>
            <a:r>
              <a:rPr lang="tr-TR" sz="2000" spc="45" dirty="0">
                <a:latin typeface="Calibri"/>
                <a:cs typeface="Calibri"/>
              </a:rPr>
              <a:t>:</a:t>
            </a:r>
            <a:r>
              <a:rPr lang="tr-TR" sz="2000" spc="30" dirty="0">
                <a:latin typeface="Calibri"/>
                <a:cs typeface="Calibri"/>
              </a:rPr>
              <a:t> </a:t>
            </a:r>
            <a:r>
              <a:rPr lang="tr-TR" sz="2000" spc="25" dirty="0">
                <a:latin typeface="Calibri"/>
                <a:cs typeface="Calibri"/>
              </a:rPr>
              <a:t>“</a:t>
            </a:r>
            <a:r>
              <a:rPr lang="tr-TR" sz="2000" spc="25" dirty="0" err="1">
                <a:latin typeface="Calibri"/>
                <a:cs typeface="Calibri"/>
              </a:rPr>
              <a:t>Spam</a:t>
            </a:r>
            <a:r>
              <a:rPr lang="tr-TR" sz="2000" spc="25" dirty="0">
                <a:latin typeface="Calibri"/>
                <a:cs typeface="Calibri"/>
              </a:rPr>
              <a:t>”</a:t>
            </a:r>
            <a:r>
              <a:rPr lang="tr-TR" sz="2000" spc="45" dirty="0">
                <a:latin typeface="Calibri"/>
                <a:cs typeface="Calibri"/>
              </a:rPr>
              <a:t> </a:t>
            </a:r>
            <a:r>
              <a:rPr lang="tr-TR" sz="2000" spc="30" dirty="0" err="1">
                <a:latin typeface="Calibri"/>
                <a:cs typeface="Calibri"/>
              </a:rPr>
              <a:t>Negative</a:t>
            </a:r>
            <a:r>
              <a:rPr lang="tr-TR" sz="2000" spc="30" dirty="0">
                <a:latin typeface="Calibri"/>
                <a:cs typeface="Calibri"/>
              </a:rPr>
              <a:t>: </a:t>
            </a:r>
            <a:r>
              <a:rPr lang="tr-TR" sz="2000" spc="40" dirty="0">
                <a:latin typeface="Calibri"/>
                <a:cs typeface="Calibri"/>
              </a:rPr>
              <a:t>“</a:t>
            </a:r>
            <a:r>
              <a:rPr lang="tr-TR" sz="2000" spc="40" dirty="0" err="1">
                <a:latin typeface="Calibri"/>
                <a:cs typeface="Calibri"/>
              </a:rPr>
              <a:t>Spam</a:t>
            </a:r>
            <a:r>
              <a:rPr lang="tr-TR" sz="2000" spc="30" dirty="0">
                <a:latin typeface="Calibri"/>
                <a:cs typeface="Calibri"/>
              </a:rPr>
              <a:t> </a:t>
            </a:r>
            <a:r>
              <a:rPr lang="tr-TR" sz="2000" spc="35" dirty="0">
                <a:latin typeface="Calibri"/>
                <a:cs typeface="Calibri"/>
              </a:rPr>
              <a:t>De</a:t>
            </a:r>
            <a:r>
              <a:rPr lang="tr-TR" sz="2000" spc="35" dirty="0">
                <a:latin typeface="Times New Roman"/>
                <a:cs typeface="Times New Roman"/>
              </a:rPr>
              <a:t>ğ</a:t>
            </a:r>
            <a:r>
              <a:rPr lang="tr-TR" sz="2000" spc="35" dirty="0">
                <a:latin typeface="Calibri"/>
                <a:cs typeface="Calibri"/>
              </a:rPr>
              <a:t>il”</a:t>
            </a:r>
            <a:endParaRPr sz="2000" dirty="0"/>
          </a:p>
        </p:txBody>
      </p:sp>
      <p:sp>
        <p:nvSpPr>
          <p:cNvPr id="88" name="Google Shape;88;p3"/>
          <p:cNvSpPr txBox="1">
            <a:spLocks noGrp="1"/>
          </p:cNvSpPr>
          <p:nvPr>
            <p:ph type="title"/>
          </p:nvPr>
        </p:nvSpPr>
        <p:spPr>
          <a:xfrm>
            <a:off x="604838" y="449263"/>
            <a:ext cx="10982325" cy="747712"/>
          </a:xfrm>
          <a:prstGeom prst="rect">
            <a:avLst/>
          </a:prstGeom>
          <a:noFill/>
          <a:ln>
            <a:noFill/>
          </a:ln>
        </p:spPr>
        <p:txBody>
          <a:bodyPr spcFirstLastPara="1" wrap="square" lIns="91425" tIns="45700" rIns="91425" bIns="45700" anchor="ctr" anchorCtr="0">
            <a:noAutofit/>
          </a:bodyPr>
          <a:lstStyle/>
          <a:p>
            <a:pPr marL="0" lvl="0" indent="0">
              <a:spcBef>
                <a:spcPts val="2200"/>
              </a:spcBef>
              <a:buClr>
                <a:srgbClr val="A0197D"/>
              </a:buClr>
              <a:buSzPts val="2000"/>
            </a:pPr>
            <a:r>
              <a:rPr lang="tr-TR" dirty="0" smtClean="0"/>
              <a:t>3.2.2 Sınıflandırma (Hata Metrikleri)</a:t>
            </a:r>
            <a:endParaRPr lang="tr-TR" dirty="0"/>
          </a:p>
        </p:txBody>
      </p:sp>
      <p:sp>
        <p:nvSpPr>
          <p:cNvPr id="89" name="Google Shape;89;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lvl="0"/>
            <a:r>
              <a:rPr lang="tr-TR" dirty="0"/>
              <a:t>15 Haziran 2024</a:t>
            </a:r>
          </a:p>
        </p:txBody>
      </p:sp>
      <p:sp>
        <p:nvSpPr>
          <p:cNvPr id="90" name="Google Shape;90;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lvl="0"/>
            <a:r>
              <a:rPr lang="tr-TR" dirty="0"/>
              <a:t>Global AI </a:t>
            </a:r>
            <a:r>
              <a:rPr lang="tr-TR" dirty="0" err="1"/>
              <a:t>Hub</a:t>
            </a:r>
            <a:r>
              <a:rPr lang="tr-TR" dirty="0"/>
              <a:t> Yapay Zekaya Giriş Eğitimi</a:t>
            </a:r>
          </a:p>
        </p:txBody>
      </p:sp>
      <p:sp>
        <p:nvSpPr>
          <p:cNvPr id="91" name="Google Shape;91;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tr-TR"/>
              <a:t>22</a:t>
            </a:fld>
            <a:endParaRPr dirty="0"/>
          </a:p>
        </p:txBody>
      </p:sp>
      <p:sp>
        <p:nvSpPr>
          <p:cNvPr id="93" name="Google Shape;93;p3"/>
          <p:cNvSpPr txBox="1"/>
          <p:nvPr/>
        </p:nvSpPr>
        <p:spPr>
          <a:xfrm>
            <a:off x="8025708" y="5738282"/>
            <a:ext cx="3138311" cy="214489"/>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600"/>
              </a:spcBef>
              <a:spcAft>
                <a:spcPts val="0"/>
              </a:spcAft>
              <a:buClr>
                <a:schemeClr val="dk1"/>
              </a:buClr>
              <a:buSzPts val="1200"/>
              <a:buFont typeface="Arial"/>
              <a:buNone/>
            </a:pPr>
            <a:endParaRPr sz="1200" b="0" i="0" u="none" strike="noStrike" cap="none" dirty="0">
              <a:solidFill>
                <a:srgbClr val="3F3F3F"/>
              </a:solidFill>
              <a:latin typeface="Quattrocento Sans"/>
              <a:ea typeface="Quattrocento Sans"/>
              <a:cs typeface="Quattrocento Sans"/>
              <a:sym typeface="Quattrocento Sans"/>
            </a:endParaRPr>
          </a:p>
        </p:txBody>
      </p:sp>
      <p:pic>
        <p:nvPicPr>
          <p:cNvPr id="3" name="Resim 2"/>
          <p:cNvPicPr>
            <a:picLocks noChangeAspect="1"/>
          </p:cNvPicPr>
          <p:nvPr/>
        </p:nvPicPr>
        <p:blipFill>
          <a:blip r:embed="rId3"/>
          <a:stretch>
            <a:fillRect/>
          </a:stretch>
        </p:blipFill>
        <p:spPr>
          <a:xfrm>
            <a:off x="810406" y="3419245"/>
            <a:ext cx="9171794" cy="2697166"/>
          </a:xfrm>
          <a:prstGeom prst="rect">
            <a:avLst/>
          </a:prstGeom>
        </p:spPr>
      </p:pic>
    </p:spTree>
    <p:extLst>
      <p:ext uri="{BB962C8B-B14F-4D97-AF65-F5344CB8AC3E}">
        <p14:creationId xmlns:p14="http://schemas.microsoft.com/office/powerpoint/2010/main" val="31818780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3" descr="Photo by Andrea De Santis on Unsplash "/>
          <p:cNvSpPr txBox="1">
            <a:spLocks noGrp="1"/>
          </p:cNvSpPr>
          <p:nvPr>
            <p:ph type="body" idx="1"/>
          </p:nvPr>
        </p:nvSpPr>
        <p:spPr>
          <a:xfrm>
            <a:off x="604838" y="1436914"/>
            <a:ext cx="11064648" cy="491943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2200"/>
              </a:spcBef>
              <a:spcAft>
                <a:spcPts val="0"/>
              </a:spcAft>
              <a:buClr>
                <a:srgbClr val="A0197D"/>
              </a:buClr>
              <a:buSzPts val="2000"/>
              <a:buNone/>
            </a:pPr>
            <a:endParaRPr sz="2000" dirty="0"/>
          </a:p>
          <a:p>
            <a:pPr marL="12700" marR="5080">
              <a:lnSpc>
                <a:spcPct val="114999"/>
              </a:lnSpc>
              <a:spcBef>
                <a:spcPts val="100"/>
              </a:spcBef>
            </a:pPr>
            <a:r>
              <a:rPr lang="tr-TR" sz="2000" dirty="0" smtClean="0"/>
              <a:t> </a:t>
            </a:r>
            <a:r>
              <a:rPr lang="tr-TR" sz="2000" spc="65" dirty="0">
                <a:latin typeface="Calibri"/>
                <a:cs typeface="Calibri"/>
              </a:rPr>
              <a:t>Precision </a:t>
            </a:r>
            <a:r>
              <a:rPr lang="tr-TR" sz="2000" spc="35" dirty="0">
                <a:latin typeface="Calibri"/>
                <a:cs typeface="Calibri"/>
              </a:rPr>
              <a:t>ve </a:t>
            </a:r>
            <a:r>
              <a:rPr lang="tr-TR" sz="2000" spc="75" dirty="0" err="1">
                <a:latin typeface="Calibri"/>
                <a:cs typeface="Calibri"/>
              </a:rPr>
              <a:t>Recall</a:t>
            </a:r>
            <a:r>
              <a:rPr lang="tr-TR" sz="2000" spc="75" dirty="0">
                <a:latin typeface="Calibri"/>
                <a:cs typeface="Calibri"/>
              </a:rPr>
              <a:t> </a:t>
            </a:r>
            <a:r>
              <a:rPr lang="tr-TR" sz="2000" spc="50" dirty="0">
                <a:latin typeface="Calibri"/>
                <a:cs typeface="Calibri"/>
              </a:rPr>
              <a:t>bazı </a:t>
            </a:r>
            <a:r>
              <a:rPr lang="tr-TR" sz="2000" spc="45" dirty="0">
                <a:latin typeface="Calibri"/>
                <a:cs typeface="Calibri"/>
              </a:rPr>
              <a:t>durumlarda </a:t>
            </a:r>
            <a:r>
              <a:rPr lang="tr-TR" sz="2000" spc="50" dirty="0">
                <a:latin typeface="Calibri"/>
                <a:cs typeface="Calibri"/>
              </a:rPr>
              <a:t>birbirileri </a:t>
            </a:r>
            <a:r>
              <a:rPr lang="tr-TR" sz="2000" spc="40" dirty="0">
                <a:latin typeface="Calibri"/>
                <a:cs typeface="Calibri"/>
              </a:rPr>
              <a:t>yerine </a:t>
            </a:r>
            <a:r>
              <a:rPr lang="tr-TR" sz="2000" spc="45" dirty="0">
                <a:latin typeface="Calibri"/>
                <a:cs typeface="Calibri"/>
              </a:rPr>
              <a:t>tercih </a:t>
            </a:r>
            <a:r>
              <a:rPr lang="tr-TR" sz="2000" spc="50" dirty="0">
                <a:latin typeface="Calibri"/>
                <a:cs typeface="Calibri"/>
              </a:rPr>
              <a:t>edilebilecek </a:t>
            </a:r>
            <a:r>
              <a:rPr lang="tr-TR" sz="2000" spc="30" dirty="0">
                <a:latin typeface="Calibri"/>
                <a:cs typeface="Calibri"/>
              </a:rPr>
              <a:t>yöntem </a:t>
            </a:r>
            <a:r>
              <a:rPr lang="tr-TR" sz="2000" spc="50" dirty="0">
                <a:latin typeface="Calibri"/>
                <a:cs typeface="Calibri"/>
              </a:rPr>
              <a:t>olsa </a:t>
            </a:r>
            <a:r>
              <a:rPr lang="tr-TR" sz="2000" spc="35" dirty="0">
                <a:latin typeface="Calibri"/>
                <a:cs typeface="Calibri"/>
              </a:rPr>
              <a:t>da </a:t>
            </a:r>
            <a:r>
              <a:rPr lang="tr-TR" sz="2000" spc="30" dirty="0">
                <a:latin typeface="Calibri"/>
                <a:cs typeface="Calibri"/>
              </a:rPr>
              <a:t>her </a:t>
            </a:r>
            <a:r>
              <a:rPr lang="tr-TR" sz="2000" spc="40" dirty="0">
                <a:latin typeface="Calibri"/>
                <a:cs typeface="Calibri"/>
              </a:rPr>
              <a:t>zaman </a:t>
            </a:r>
            <a:r>
              <a:rPr lang="tr-TR" sz="2000" spc="45" dirty="0">
                <a:latin typeface="Calibri"/>
                <a:cs typeface="Calibri"/>
              </a:rPr>
              <a:t> </a:t>
            </a:r>
            <a:r>
              <a:rPr lang="tr-TR" sz="2000" spc="35" dirty="0">
                <a:latin typeface="Calibri"/>
                <a:cs typeface="Calibri"/>
              </a:rPr>
              <a:t>modelde</a:t>
            </a:r>
            <a:r>
              <a:rPr lang="tr-TR" sz="2000" spc="30" dirty="0">
                <a:latin typeface="Calibri"/>
                <a:cs typeface="Calibri"/>
              </a:rPr>
              <a:t> </a:t>
            </a:r>
            <a:r>
              <a:rPr lang="tr-TR" sz="2000" spc="60" dirty="0">
                <a:latin typeface="Calibri"/>
                <a:cs typeface="Calibri"/>
              </a:rPr>
              <a:t>ikisinden</a:t>
            </a:r>
            <a:r>
              <a:rPr lang="tr-TR" sz="2000" spc="30" dirty="0">
                <a:latin typeface="Calibri"/>
                <a:cs typeface="Calibri"/>
              </a:rPr>
              <a:t> </a:t>
            </a:r>
            <a:r>
              <a:rPr lang="tr-TR" sz="2000" spc="50" dirty="0">
                <a:latin typeface="Calibri"/>
                <a:cs typeface="Calibri"/>
              </a:rPr>
              <a:t>hangisinin</a:t>
            </a:r>
            <a:r>
              <a:rPr lang="tr-TR" sz="2000" spc="35" dirty="0">
                <a:latin typeface="Calibri"/>
                <a:cs typeface="Calibri"/>
              </a:rPr>
              <a:t> daha</a:t>
            </a:r>
            <a:r>
              <a:rPr lang="tr-TR" sz="2000" spc="30" dirty="0">
                <a:latin typeface="Calibri"/>
                <a:cs typeface="Calibri"/>
              </a:rPr>
              <a:t> </a:t>
            </a:r>
            <a:r>
              <a:rPr lang="tr-TR" sz="2000" spc="65" dirty="0">
                <a:latin typeface="Calibri"/>
                <a:cs typeface="Calibri"/>
              </a:rPr>
              <a:t>iyi</a:t>
            </a:r>
            <a:r>
              <a:rPr lang="tr-TR" sz="2000" spc="35" dirty="0">
                <a:latin typeface="Calibri"/>
                <a:cs typeface="Calibri"/>
              </a:rPr>
              <a:t> </a:t>
            </a:r>
            <a:r>
              <a:rPr lang="tr-TR" sz="2000" spc="60" dirty="0">
                <a:latin typeface="Calibri"/>
                <a:cs typeface="Calibri"/>
              </a:rPr>
              <a:t>sonuç</a:t>
            </a:r>
            <a:r>
              <a:rPr lang="tr-TR" sz="2000" spc="30" dirty="0">
                <a:latin typeface="Calibri"/>
                <a:cs typeface="Calibri"/>
              </a:rPr>
              <a:t> </a:t>
            </a:r>
            <a:r>
              <a:rPr lang="tr-TR" sz="2000" spc="35" dirty="0">
                <a:latin typeface="Calibri"/>
                <a:cs typeface="Calibri"/>
              </a:rPr>
              <a:t>verece</a:t>
            </a:r>
            <a:r>
              <a:rPr lang="tr-TR" sz="2000" spc="35" dirty="0">
                <a:latin typeface="Times New Roman"/>
                <a:cs typeface="Times New Roman"/>
              </a:rPr>
              <a:t>ğ</a:t>
            </a:r>
            <a:r>
              <a:rPr lang="tr-TR" sz="2000" spc="35" dirty="0">
                <a:latin typeface="Calibri"/>
                <a:cs typeface="Calibri"/>
              </a:rPr>
              <a:t>i </a:t>
            </a:r>
            <a:r>
              <a:rPr lang="tr-TR" sz="2000" spc="40" dirty="0">
                <a:latin typeface="Calibri"/>
                <a:cs typeface="Calibri"/>
              </a:rPr>
              <a:t>bilinmeyebilir.</a:t>
            </a:r>
            <a:r>
              <a:rPr lang="tr-TR" sz="2000" spc="30" dirty="0">
                <a:latin typeface="Calibri"/>
                <a:cs typeface="Calibri"/>
              </a:rPr>
              <a:t> </a:t>
            </a:r>
            <a:r>
              <a:rPr lang="tr-TR" sz="2000" spc="100" dirty="0">
                <a:latin typeface="Calibri"/>
                <a:cs typeface="Calibri"/>
              </a:rPr>
              <a:t>F1</a:t>
            </a:r>
            <a:r>
              <a:rPr lang="tr-TR" sz="2000" spc="30" dirty="0">
                <a:latin typeface="Calibri"/>
                <a:cs typeface="Calibri"/>
              </a:rPr>
              <a:t> </a:t>
            </a:r>
            <a:r>
              <a:rPr lang="tr-TR" sz="2000" spc="80" dirty="0">
                <a:latin typeface="Calibri"/>
                <a:cs typeface="Calibri"/>
              </a:rPr>
              <a:t>Skoru</a:t>
            </a:r>
            <a:r>
              <a:rPr lang="tr-TR" sz="2000" spc="35" dirty="0">
                <a:latin typeface="Calibri"/>
                <a:cs typeface="Calibri"/>
              </a:rPr>
              <a:t> </a:t>
            </a:r>
            <a:r>
              <a:rPr lang="tr-TR" sz="2000" spc="30" dirty="0">
                <a:latin typeface="Calibri"/>
                <a:cs typeface="Calibri"/>
              </a:rPr>
              <a:t>metri</a:t>
            </a:r>
            <a:r>
              <a:rPr lang="tr-TR" sz="2000" spc="30" dirty="0">
                <a:latin typeface="Times New Roman"/>
                <a:cs typeface="Times New Roman"/>
              </a:rPr>
              <a:t>ğ</a:t>
            </a:r>
            <a:r>
              <a:rPr lang="tr-TR" sz="2000" spc="30" dirty="0">
                <a:latin typeface="Calibri"/>
                <a:cs typeface="Calibri"/>
              </a:rPr>
              <a:t>i </a:t>
            </a:r>
            <a:r>
              <a:rPr lang="tr-TR" sz="2000" spc="65" dirty="0">
                <a:latin typeface="Calibri"/>
                <a:cs typeface="Calibri"/>
              </a:rPr>
              <a:t>Precision</a:t>
            </a:r>
            <a:r>
              <a:rPr lang="tr-TR" sz="2000" spc="35" dirty="0">
                <a:latin typeface="Calibri"/>
                <a:cs typeface="Calibri"/>
              </a:rPr>
              <a:t> ve</a:t>
            </a:r>
            <a:r>
              <a:rPr lang="tr-TR" sz="2000" spc="30" dirty="0">
                <a:latin typeface="Calibri"/>
                <a:cs typeface="Calibri"/>
              </a:rPr>
              <a:t> </a:t>
            </a:r>
            <a:r>
              <a:rPr lang="tr-TR" sz="2000" spc="75" dirty="0" err="1">
                <a:latin typeface="Calibri"/>
                <a:cs typeface="Calibri"/>
              </a:rPr>
              <a:t>Recall</a:t>
            </a:r>
            <a:r>
              <a:rPr lang="tr-TR" sz="2000" spc="75" dirty="0">
                <a:latin typeface="Calibri"/>
                <a:cs typeface="Calibri"/>
              </a:rPr>
              <a:t> </a:t>
            </a:r>
            <a:r>
              <a:rPr lang="tr-TR" sz="2000" spc="-300" dirty="0">
                <a:latin typeface="Calibri"/>
                <a:cs typeface="Calibri"/>
              </a:rPr>
              <a:t> </a:t>
            </a:r>
            <a:r>
              <a:rPr lang="tr-TR" sz="2000" spc="50" dirty="0">
                <a:latin typeface="Calibri"/>
                <a:cs typeface="Calibri"/>
              </a:rPr>
              <a:t>metriklerinin</a:t>
            </a:r>
            <a:r>
              <a:rPr lang="tr-TR" sz="2000" spc="30" dirty="0">
                <a:latin typeface="Calibri"/>
                <a:cs typeface="Calibri"/>
              </a:rPr>
              <a:t> </a:t>
            </a:r>
            <a:r>
              <a:rPr lang="tr-TR" sz="2000" spc="55" dirty="0" err="1">
                <a:latin typeface="Calibri"/>
                <a:cs typeface="Calibri"/>
              </a:rPr>
              <a:t>harmonik</a:t>
            </a:r>
            <a:r>
              <a:rPr lang="tr-TR" sz="2000" spc="30" dirty="0">
                <a:latin typeface="Calibri"/>
                <a:cs typeface="Calibri"/>
              </a:rPr>
              <a:t> </a:t>
            </a:r>
            <a:r>
              <a:rPr lang="tr-TR" sz="2000" spc="40" dirty="0">
                <a:latin typeface="Calibri"/>
                <a:cs typeface="Calibri"/>
              </a:rPr>
              <a:t>ortalamasına</a:t>
            </a:r>
            <a:r>
              <a:rPr lang="tr-TR" sz="2000" spc="30" dirty="0">
                <a:latin typeface="Calibri"/>
                <a:cs typeface="Calibri"/>
              </a:rPr>
              <a:t> </a:t>
            </a:r>
            <a:r>
              <a:rPr lang="tr-TR" sz="2000" spc="10" dirty="0">
                <a:latin typeface="Calibri"/>
                <a:cs typeface="Calibri"/>
              </a:rPr>
              <a:t>e</a:t>
            </a:r>
            <a:r>
              <a:rPr lang="tr-TR" sz="2000" spc="10" dirty="0">
                <a:latin typeface="Times New Roman"/>
                <a:cs typeface="Times New Roman"/>
              </a:rPr>
              <a:t>ş</a:t>
            </a:r>
            <a:r>
              <a:rPr lang="tr-TR" sz="2000" spc="10" dirty="0">
                <a:latin typeface="Calibri"/>
                <a:cs typeface="Calibri"/>
              </a:rPr>
              <a:t>it</a:t>
            </a:r>
            <a:r>
              <a:rPr lang="tr-TR" sz="2000" spc="35" dirty="0">
                <a:latin typeface="Calibri"/>
                <a:cs typeface="Calibri"/>
              </a:rPr>
              <a:t> oldu</a:t>
            </a:r>
            <a:r>
              <a:rPr lang="tr-TR" sz="2000" spc="35" dirty="0">
                <a:latin typeface="Times New Roman"/>
                <a:cs typeface="Times New Roman"/>
              </a:rPr>
              <a:t>ğ</a:t>
            </a:r>
            <a:r>
              <a:rPr lang="tr-TR" sz="2000" spc="35" dirty="0">
                <a:latin typeface="Calibri"/>
                <a:cs typeface="Calibri"/>
              </a:rPr>
              <a:t>undan</a:t>
            </a:r>
            <a:r>
              <a:rPr lang="tr-TR" sz="2000" spc="30" dirty="0">
                <a:latin typeface="Calibri"/>
                <a:cs typeface="Calibri"/>
              </a:rPr>
              <a:t> </a:t>
            </a:r>
            <a:r>
              <a:rPr lang="tr-TR" sz="2000" spc="40" dirty="0">
                <a:latin typeface="Calibri"/>
                <a:cs typeface="Calibri"/>
              </a:rPr>
              <a:t>bu</a:t>
            </a:r>
            <a:r>
              <a:rPr lang="tr-TR" sz="2000" spc="30" dirty="0">
                <a:latin typeface="Calibri"/>
                <a:cs typeface="Calibri"/>
              </a:rPr>
              <a:t> </a:t>
            </a:r>
            <a:r>
              <a:rPr lang="tr-TR" sz="2000" spc="90" dirty="0">
                <a:latin typeface="Calibri"/>
                <a:cs typeface="Calibri"/>
              </a:rPr>
              <a:t>iki</a:t>
            </a:r>
            <a:r>
              <a:rPr lang="tr-TR" sz="2000" spc="30" dirty="0">
                <a:latin typeface="Calibri"/>
                <a:cs typeface="Calibri"/>
              </a:rPr>
              <a:t> metri</a:t>
            </a:r>
            <a:r>
              <a:rPr lang="tr-TR" sz="2000" spc="30" dirty="0">
                <a:latin typeface="Times New Roman"/>
                <a:cs typeface="Times New Roman"/>
              </a:rPr>
              <a:t>ğ</a:t>
            </a:r>
            <a:r>
              <a:rPr lang="tr-TR" sz="2000" spc="30" dirty="0">
                <a:latin typeface="Calibri"/>
                <a:cs typeface="Calibri"/>
              </a:rPr>
              <a:t>i</a:t>
            </a:r>
            <a:r>
              <a:rPr lang="tr-TR" sz="2000" spc="35" dirty="0">
                <a:latin typeface="Calibri"/>
                <a:cs typeface="Calibri"/>
              </a:rPr>
              <a:t> </a:t>
            </a:r>
            <a:r>
              <a:rPr lang="tr-TR" sz="2000" spc="30" dirty="0">
                <a:latin typeface="Calibri"/>
                <a:cs typeface="Calibri"/>
              </a:rPr>
              <a:t>birle</a:t>
            </a:r>
            <a:r>
              <a:rPr lang="tr-TR" sz="2000" spc="30" dirty="0">
                <a:latin typeface="Times New Roman"/>
                <a:cs typeface="Times New Roman"/>
              </a:rPr>
              <a:t>ş</a:t>
            </a:r>
            <a:r>
              <a:rPr lang="tr-TR" sz="2000" spc="30" dirty="0">
                <a:latin typeface="Calibri"/>
                <a:cs typeface="Calibri"/>
              </a:rPr>
              <a:t>tirir</a:t>
            </a:r>
            <a:r>
              <a:rPr lang="tr-TR" sz="2000" spc="30" dirty="0" smtClean="0">
                <a:latin typeface="Calibri"/>
                <a:cs typeface="Calibri"/>
              </a:rPr>
              <a:t>.</a:t>
            </a:r>
          </a:p>
          <a:p>
            <a:pPr marL="12700" marR="5080">
              <a:lnSpc>
                <a:spcPct val="114999"/>
              </a:lnSpc>
              <a:spcBef>
                <a:spcPts val="100"/>
              </a:spcBef>
            </a:pPr>
            <a:r>
              <a:rPr lang="tr-TR" sz="2000" spc="70" dirty="0" err="1">
                <a:latin typeface="Calibri"/>
                <a:cs typeface="Calibri"/>
              </a:rPr>
              <a:t>Harmonik</a:t>
            </a:r>
            <a:r>
              <a:rPr lang="tr-TR" sz="2000" spc="35" dirty="0">
                <a:latin typeface="Calibri"/>
                <a:cs typeface="Calibri"/>
              </a:rPr>
              <a:t> ortalama </a:t>
            </a:r>
            <a:r>
              <a:rPr lang="tr-TR" sz="2000" spc="50" dirty="0">
                <a:latin typeface="Calibri"/>
                <a:cs typeface="Calibri"/>
              </a:rPr>
              <a:t>olmasının</a:t>
            </a:r>
            <a:r>
              <a:rPr lang="tr-TR" sz="2000" spc="35" dirty="0">
                <a:latin typeface="Calibri"/>
                <a:cs typeface="Calibri"/>
              </a:rPr>
              <a:t> sebebi </a:t>
            </a:r>
            <a:r>
              <a:rPr lang="tr-TR" sz="2000" spc="10" dirty="0">
                <a:latin typeface="Calibri"/>
                <a:cs typeface="Calibri"/>
              </a:rPr>
              <a:t>e</a:t>
            </a:r>
            <a:r>
              <a:rPr lang="tr-TR" sz="2000" spc="10" dirty="0">
                <a:latin typeface="Times New Roman"/>
                <a:cs typeface="Times New Roman"/>
              </a:rPr>
              <a:t>ğ</a:t>
            </a:r>
            <a:r>
              <a:rPr lang="tr-TR" sz="2000" spc="10" dirty="0">
                <a:latin typeface="Calibri"/>
                <a:cs typeface="Calibri"/>
              </a:rPr>
              <a:t>er</a:t>
            </a:r>
            <a:r>
              <a:rPr lang="tr-TR" sz="2000" spc="35" dirty="0">
                <a:latin typeface="Calibri"/>
                <a:cs typeface="Calibri"/>
              </a:rPr>
              <a:t> </a:t>
            </a:r>
            <a:r>
              <a:rPr lang="tr-TR" sz="2000" spc="45" dirty="0">
                <a:latin typeface="Calibri"/>
                <a:cs typeface="Calibri"/>
              </a:rPr>
              <a:t>aritmetik</a:t>
            </a:r>
            <a:r>
              <a:rPr lang="tr-TR" sz="2000" spc="35" dirty="0">
                <a:latin typeface="Calibri"/>
                <a:cs typeface="Calibri"/>
              </a:rPr>
              <a:t> ortalama</a:t>
            </a:r>
            <a:r>
              <a:rPr lang="tr-TR" sz="2000" spc="40" dirty="0">
                <a:latin typeface="Calibri"/>
                <a:cs typeface="Calibri"/>
              </a:rPr>
              <a:t> </a:t>
            </a:r>
            <a:r>
              <a:rPr lang="tr-TR" sz="2000" spc="50" dirty="0">
                <a:latin typeface="Calibri"/>
                <a:cs typeface="Calibri"/>
              </a:rPr>
              <a:t>alınıyor</a:t>
            </a:r>
            <a:r>
              <a:rPr lang="tr-TR" sz="2000" spc="35" dirty="0">
                <a:latin typeface="Calibri"/>
                <a:cs typeface="Calibri"/>
              </a:rPr>
              <a:t> </a:t>
            </a:r>
            <a:r>
              <a:rPr lang="tr-TR" sz="2000" spc="55" dirty="0">
                <a:latin typeface="Calibri"/>
                <a:cs typeface="Calibri"/>
              </a:rPr>
              <a:t>olsaydı</a:t>
            </a:r>
            <a:r>
              <a:rPr lang="tr-TR" sz="2000" spc="35" dirty="0">
                <a:latin typeface="Calibri"/>
                <a:cs typeface="Calibri"/>
              </a:rPr>
              <a:t> </a:t>
            </a:r>
            <a:r>
              <a:rPr lang="tr-TR" sz="2000" spc="55" dirty="0" err="1">
                <a:latin typeface="Calibri"/>
                <a:cs typeface="Calibri"/>
              </a:rPr>
              <a:t>precision</a:t>
            </a:r>
            <a:r>
              <a:rPr lang="tr-TR" sz="2000" spc="35" dirty="0">
                <a:latin typeface="Calibri"/>
                <a:cs typeface="Calibri"/>
              </a:rPr>
              <a:t> </a:t>
            </a:r>
            <a:r>
              <a:rPr lang="tr-TR" sz="2000" spc="40" dirty="0">
                <a:latin typeface="Calibri"/>
                <a:cs typeface="Calibri"/>
              </a:rPr>
              <a:t>veya</a:t>
            </a:r>
            <a:r>
              <a:rPr lang="tr-TR" sz="2000" spc="35" dirty="0">
                <a:latin typeface="Calibri"/>
                <a:cs typeface="Calibri"/>
              </a:rPr>
              <a:t> </a:t>
            </a:r>
            <a:r>
              <a:rPr lang="tr-TR" sz="2000" spc="55" dirty="0" err="1">
                <a:latin typeface="Calibri"/>
                <a:cs typeface="Calibri"/>
              </a:rPr>
              <a:t>recall</a:t>
            </a:r>
            <a:r>
              <a:rPr lang="tr-TR" sz="2000" spc="55" dirty="0">
                <a:latin typeface="Calibri"/>
                <a:cs typeface="Calibri"/>
              </a:rPr>
              <a:t> </a:t>
            </a:r>
            <a:r>
              <a:rPr lang="tr-TR" sz="2000" spc="-300" dirty="0">
                <a:latin typeface="Calibri"/>
                <a:cs typeface="Calibri"/>
              </a:rPr>
              <a:t> </a:t>
            </a:r>
            <a:r>
              <a:rPr lang="tr-TR" sz="2000" spc="30" dirty="0">
                <a:latin typeface="Calibri"/>
                <a:cs typeface="Calibri"/>
              </a:rPr>
              <a:t>de</a:t>
            </a:r>
            <a:r>
              <a:rPr lang="tr-TR" sz="2000" spc="30" dirty="0">
                <a:latin typeface="Times New Roman"/>
                <a:cs typeface="Times New Roman"/>
              </a:rPr>
              <a:t>ğ</a:t>
            </a:r>
            <a:r>
              <a:rPr lang="tr-TR" sz="2000" spc="30" dirty="0">
                <a:latin typeface="Calibri"/>
                <a:cs typeface="Calibri"/>
              </a:rPr>
              <a:t>erlerinden </a:t>
            </a:r>
            <a:r>
              <a:rPr lang="tr-TR" sz="2000" spc="55" dirty="0">
                <a:latin typeface="Calibri"/>
                <a:cs typeface="Calibri"/>
              </a:rPr>
              <a:t>biri </a:t>
            </a:r>
            <a:r>
              <a:rPr lang="tr-TR" sz="2000" spc="-10" dirty="0">
                <a:latin typeface="Calibri"/>
                <a:cs typeface="Calibri"/>
              </a:rPr>
              <a:t>0 </a:t>
            </a:r>
            <a:r>
              <a:rPr lang="tr-TR" sz="2000" spc="35" dirty="0">
                <a:latin typeface="Calibri"/>
                <a:cs typeface="Calibri"/>
              </a:rPr>
              <a:t>ise, </a:t>
            </a:r>
            <a:r>
              <a:rPr lang="tr-TR" sz="2000" spc="40" dirty="0">
                <a:latin typeface="Calibri"/>
                <a:cs typeface="Calibri"/>
              </a:rPr>
              <a:t>bu </a:t>
            </a:r>
            <a:r>
              <a:rPr lang="tr-TR" sz="2000" spc="30" dirty="0">
                <a:latin typeface="Calibri"/>
                <a:cs typeface="Calibri"/>
              </a:rPr>
              <a:t>de</a:t>
            </a:r>
            <a:r>
              <a:rPr lang="tr-TR" sz="2000" spc="30" dirty="0">
                <a:latin typeface="Times New Roman"/>
                <a:cs typeface="Times New Roman"/>
              </a:rPr>
              <a:t>ğ</a:t>
            </a:r>
            <a:r>
              <a:rPr lang="tr-TR" sz="2000" spc="30" dirty="0">
                <a:latin typeface="Calibri"/>
                <a:cs typeface="Calibri"/>
              </a:rPr>
              <a:t>erlerin </a:t>
            </a:r>
            <a:r>
              <a:rPr lang="tr-TR" sz="2000" spc="35" dirty="0">
                <a:latin typeface="Calibri"/>
                <a:cs typeface="Calibri"/>
              </a:rPr>
              <a:t>ortalamaya </a:t>
            </a:r>
            <a:r>
              <a:rPr lang="tr-TR" sz="2000" spc="70" dirty="0">
                <a:latin typeface="Calibri"/>
                <a:cs typeface="Calibri"/>
              </a:rPr>
              <a:t>katkısı </a:t>
            </a:r>
            <a:r>
              <a:rPr lang="tr-TR" sz="2000" spc="50" dirty="0">
                <a:latin typeface="Calibri"/>
                <a:cs typeface="Calibri"/>
              </a:rPr>
              <a:t>olmayacaktı. </a:t>
            </a:r>
            <a:r>
              <a:rPr lang="tr-TR" sz="2000" spc="65" dirty="0">
                <a:latin typeface="Calibri"/>
                <a:cs typeface="Calibri"/>
              </a:rPr>
              <a:t>Bunun </a:t>
            </a:r>
            <a:r>
              <a:rPr lang="tr-TR" sz="2000" spc="50" dirty="0">
                <a:latin typeface="Calibri"/>
                <a:cs typeface="Calibri"/>
              </a:rPr>
              <a:t>yanı </a:t>
            </a:r>
            <a:r>
              <a:rPr lang="tr-TR" sz="2000" spc="55" dirty="0">
                <a:latin typeface="Calibri"/>
                <a:cs typeface="Calibri"/>
              </a:rPr>
              <a:t>sıra </a:t>
            </a:r>
            <a:r>
              <a:rPr lang="tr-TR" sz="2000" spc="55" dirty="0" err="1">
                <a:latin typeface="Calibri"/>
                <a:cs typeface="Calibri"/>
              </a:rPr>
              <a:t>harmonik</a:t>
            </a:r>
            <a:r>
              <a:rPr lang="tr-TR" sz="2000" spc="55" dirty="0">
                <a:latin typeface="Calibri"/>
                <a:cs typeface="Calibri"/>
              </a:rPr>
              <a:t> </a:t>
            </a:r>
            <a:r>
              <a:rPr lang="tr-TR" sz="2000" spc="60" dirty="0">
                <a:latin typeface="Calibri"/>
                <a:cs typeface="Calibri"/>
              </a:rPr>
              <a:t> </a:t>
            </a:r>
            <a:r>
              <a:rPr lang="tr-TR" sz="2000" spc="35" dirty="0">
                <a:latin typeface="Calibri"/>
                <a:cs typeface="Calibri"/>
              </a:rPr>
              <a:t>ortalamada</a:t>
            </a:r>
            <a:r>
              <a:rPr lang="tr-TR" sz="2000" spc="30" dirty="0">
                <a:latin typeface="Calibri"/>
                <a:cs typeface="Calibri"/>
              </a:rPr>
              <a:t> </a:t>
            </a:r>
            <a:r>
              <a:rPr lang="tr-TR" sz="2000" spc="55" dirty="0" err="1">
                <a:latin typeface="Calibri"/>
                <a:cs typeface="Calibri"/>
              </a:rPr>
              <a:t>precision</a:t>
            </a:r>
            <a:r>
              <a:rPr lang="tr-TR" sz="2000" spc="35" dirty="0">
                <a:latin typeface="Calibri"/>
                <a:cs typeface="Calibri"/>
              </a:rPr>
              <a:t> ve </a:t>
            </a:r>
            <a:r>
              <a:rPr lang="tr-TR" sz="2000" spc="55" dirty="0" err="1">
                <a:latin typeface="Calibri"/>
                <a:cs typeface="Calibri"/>
              </a:rPr>
              <a:t>recall</a:t>
            </a:r>
            <a:r>
              <a:rPr lang="tr-TR" sz="2000" spc="35" dirty="0">
                <a:latin typeface="Calibri"/>
                <a:cs typeface="Calibri"/>
              </a:rPr>
              <a:t> </a:t>
            </a:r>
            <a:r>
              <a:rPr lang="tr-TR" sz="2000" spc="25" dirty="0">
                <a:latin typeface="Calibri"/>
                <a:cs typeface="Calibri"/>
              </a:rPr>
              <a:t>de</a:t>
            </a:r>
            <a:r>
              <a:rPr lang="tr-TR" sz="2000" spc="25" dirty="0">
                <a:latin typeface="Times New Roman"/>
                <a:cs typeface="Times New Roman"/>
              </a:rPr>
              <a:t>ğ</a:t>
            </a:r>
            <a:r>
              <a:rPr lang="tr-TR" sz="2000" spc="25" dirty="0">
                <a:latin typeface="Calibri"/>
                <a:cs typeface="Calibri"/>
              </a:rPr>
              <a:t>erleri,</a:t>
            </a:r>
            <a:r>
              <a:rPr lang="tr-TR" sz="2000" spc="35" dirty="0">
                <a:latin typeface="Calibri"/>
                <a:cs typeface="Calibri"/>
              </a:rPr>
              <a:t> </a:t>
            </a:r>
            <a:r>
              <a:rPr lang="tr-TR" sz="2000" spc="100" dirty="0">
                <a:latin typeface="Calibri"/>
                <a:cs typeface="Calibri"/>
              </a:rPr>
              <a:t>F1</a:t>
            </a:r>
            <a:r>
              <a:rPr lang="tr-TR" sz="2000" spc="35" dirty="0">
                <a:latin typeface="Calibri"/>
                <a:cs typeface="Calibri"/>
              </a:rPr>
              <a:t> </a:t>
            </a:r>
            <a:r>
              <a:rPr lang="tr-TR" sz="2000" spc="65" dirty="0">
                <a:latin typeface="Calibri"/>
                <a:cs typeface="Calibri"/>
              </a:rPr>
              <a:t>Skorunun</a:t>
            </a:r>
            <a:r>
              <a:rPr lang="tr-TR" sz="2000" spc="35" dirty="0">
                <a:latin typeface="Calibri"/>
                <a:cs typeface="Calibri"/>
              </a:rPr>
              <a:t> </a:t>
            </a:r>
            <a:r>
              <a:rPr lang="tr-TR" sz="2000" spc="50" dirty="0">
                <a:latin typeface="Calibri"/>
                <a:cs typeface="Calibri"/>
              </a:rPr>
              <a:t>yükselmesinde</a:t>
            </a:r>
            <a:r>
              <a:rPr lang="tr-TR" sz="2000" spc="35" dirty="0">
                <a:latin typeface="Calibri"/>
                <a:cs typeface="Calibri"/>
              </a:rPr>
              <a:t> </a:t>
            </a:r>
            <a:r>
              <a:rPr lang="tr-TR" sz="2000" spc="10" dirty="0">
                <a:latin typeface="Calibri"/>
                <a:cs typeface="Calibri"/>
              </a:rPr>
              <a:t>e</a:t>
            </a:r>
            <a:r>
              <a:rPr lang="tr-TR" sz="2000" spc="10" dirty="0">
                <a:latin typeface="Times New Roman"/>
                <a:cs typeface="Times New Roman"/>
              </a:rPr>
              <a:t>ş</a:t>
            </a:r>
            <a:r>
              <a:rPr lang="tr-TR" sz="2000" spc="10" dirty="0">
                <a:latin typeface="Calibri"/>
                <a:cs typeface="Calibri"/>
              </a:rPr>
              <a:t>it</a:t>
            </a:r>
            <a:r>
              <a:rPr lang="tr-TR" sz="2000" spc="35" dirty="0">
                <a:latin typeface="Calibri"/>
                <a:cs typeface="Calibri"/>
              </a:rPr>
              <a:t> </a:t>
            </a:r>
            <a:r>
              <a:rPr lang="tr-TR" sz="2000" spc="50" dirty="0">
                <a:latin typeface="Calibri"/>
                <a:cs typeface="Calibri"/>
              </a:rPr>
              <a:t>rol</a:t>
            </a:r>
            <a:r>
              <a:rPr lang="tr-TR" sz="2000" spc="30" dirty="0">
                <a:latin typeface="Calibri"/>
                <a:cs typeface="Calibri"/>
              </a:rPr>
              <a:t> </a:t>
            </a:r>
            <a:r>
              <a:rPr lang="tr-TR" sz="2000" spc="35" dirty="0">
                <a:latin typeface="Calibri"/>
                <a:cs typeface="Calibri"/>
              </a:rPr>
              <a:t>oynamaktadır.</a:t>
            </a:r>
            <a:endParaRPr lang="tr-TR" sz="2000" dirty="0">
              <a:latin typeface="Calibri"/>
              <a:cs typeface="Calibri"/>
            </a:endParaRPr>
          </a:p>
          <a:p>
            <a:pPr marL="12700" marR="5080">
              <a:lnSpc>
                <a:spcPct val="114999"/>
              </a:lnSpc>
              <a:spcBef>
                <a:spcPts val="100"/>
              </a:spcBef>
            </a:pPr>
            <a:endParaRPr lang="tr-TR" sz="2000" dirty="0">
              <a:latin typeface="Calibri"/>
              <a:cs typeface="Calibri"/>
            </a:endParaRPr>
          </a:p>
        </p:txBody>
      </p:sp>
      <p:sp>
        <p:nvSpPr>
          <p:cNvPr id="88" name="Google Shape;88;p3"/>
          <p:cNvSpPr txBox="1">
            <a:spLocks noGrp="1"/>
          </p:cNvSpPr>
          <p:nvPr>
            <p:ph type="title"/>
          </p:nvPr>
        </p:nvSpPr>
        <p:spPr>
          <a:xfrm>
            <a:off x="604838" y="449263"/>
            <a:ext cx="10982325" cy="747712"/>
          </a:xfrm>
          <a:prstGeom prst="rect">
            <a:avLst/>
          </a:prstGeom>
          <a:noFill/>
          <a:ln>
            <a:noFill/>
          </a:ln>
        </p:spPr>
        <p:txBody>
          <a:bodyPr spcFirstLastPara="1" wrap="square" lIns="91425" tIns="45700" rIns="91425" bIns="45700" anchor="ctr" anchorCtr="0">
            <a:noAutofit/>
          </a:bodyPr>
          <a:lstStyle/>
          <a:p>
            <a:pPr marL="0" lvl="0" indent="0">
              <a:spcBef>
                <a:spcPts val="2200"/>
              </a:spcBef>
              <a:buClr>
                <a:srgbClr val="A0197D"/>
              </a:buClr>
              <a:buSzPts val="2000"/>
            </a:pPr>
            <a:r>
              <a:rPr lang="tr-TR" dirty="0" smtClean="0"/>
              <a:t>3.2.2 Sınıflandırma (Hata Metrikleri)</a:t>
            </a:r>
            <a:endParaRPr lang="tr-TR" dirty="0"/>
          </a:p>
        </p:txBody>
      </p:sp>
      <p:sp>
        <p:nvSpPr>
          <p:cNvPr id="89" name="Google Shape;89;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lvl="0"/>
            <a:r>
              <a:rPr lang="tr-TR" dirty="0"/>
              <a:t>15 Haziran 2024</a:t>
            </a:r>
          </a:p>
        </p:txBody>
      </p:sp>
      <p:sp>
        <p:nvSpPr>
          <p:cNvPr id="90" name="Google Shape;90;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lvl="0"/>
            <a:r>
              <a:rPr lang="tr-TR" dirty="0"/>
              <a:t>Global AI </a:t>
            </a:r>
            <a:r>
              <a:rPr lang="tr-TR" dirty="0" err="1"/>
              <a:t>Hub</a:t>
            </a:r>
            <a:r>
              <a:rPr lang="tr-TR" dirty="0"/>
              <a:t> Yapay Zekaya Giriş Eğitimi</a:t>
            </a:r>
          </a:p>
        </p:txBody>
      </p:sp>
      <p:sp>
        <p:nvSpPr>
          <p:cNvPr id="91" name="Google Shape;91;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tr-TR"/>
              <a:t>23</a:t>
            </a:fld>
            <a:endParaRPr dirty="0"/>
          </a:p>
        </p:txBody>
      </p:sp>
      <p:sp>
        <p:nvSpPr>
          <p:cNvPr id="93" name="Google Shape;93;p3"/>
          <p:cNvSpPr txBox="1"/>
          <p:nvPr/>
        </p:nvSpPr>
        <p:spPr>
          <a:xfrm>
            <a:off x="8025708" y="5738282"/>
            <a:ext cx="3138311" cy="214489"/>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600"/>
              </a:spcBef>
              <a:spcAft>
                <a:spcPts val="0"/>
              </a:spcAft>
              <a:buClr>
                <a:schemeClr val="dk1"/>
              </a:buClr>
              <a:buSzPts val="1200"/>
              <a:buFont typeface="Arial"/>
              <a:buNone/>
            </a:pPr>
            <a:endParaRPr sz="1200" b="0" i="0" u="none" strike="noStrike" cap="none" dirty="0">
              <a:solidFill>
                <a:srgbClr val="3F3F3F"/>
              </a:solidFill>
              <a:latin typeface="Quattrocento Sans"/>
              <a:ea typeface="Quattrocento Sans"/>
              <a:cs typeface="Quattrocento Sans"/>
              <a:sym typeface="Quattrocento Sans"/>
            </a:endParaRPr>
          </a:p>
        </p:txBody>
      </p:sp>
      <p:pic>
        <p:nvPicPr>
          <p:cNvPr id="9" name="object 4"/>
          <p:cNvPicPr/>
          <p:nvPr/>
        </p:nvPicPr>
        <p:blipFill>
          <a:blip r:embed="rId3" cstate="print"/>
          <a:stretch>
            <a:fillRect/>
          </a:stretch>
        </p:blipFill>
        <p:spPr>
          <a:xfrm>
            <a:off x="2843167" y="4412196"/>
            <a:ext cx="6370502" cy="1823141"/>
          </a:xfrm>
          <a:prstGeom prst="rect">
            <a:avLst/>
          </a:prstGeom>
        </p:spPr>
      </p:pic>
    </p:spTree>
    <p:extLst>
      <p:ext uri="{BB962C8B-B14F-4D97-AF65-F5344CB8AC3E}">
        <p14:creationId xmlns:p14="http://schemas.microsoft.com/office/powerpoint/2010/main" val="286760189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3" descr="Photo by Andrea De Santis on Unsplash "/>
          <p:cNvSpPr txBox="1">
            <a:spLocks noGrp="1"/>
          </p:cNvSpPr>
          <p:nvPr>
            <p:ph type="body" idx="1"/>
          </p:nvPr>
        </p:nvSpPr>
        <p:spPr>
          <a:xfrm>
            <a:off x="604838" y="1436914"/>
            <a:ext cx="11064648" cy="4919436"/>
          </a:xfrm>
          <a:prstGeom prst="rect">
            <a:avLst/>
          </a:prstGeom>
          <a:noFill/>
          <a:ln>
            <a:noFill/>
          </a:ln>
        </p:spPr>
        <p:txBody>
          <a:bodyPr spcFirstLastPara="1" wrap="square" lIns="91425" tIns="45700" rIns="91425" bIns="45700" anchor="t" anchorCtr="0">
            <a:noAutofit/>
          </a:bodyPr>
          <a:lstStyle/>
          <a:p>
            <a:pPr marL="0" marR="5080" indent="0">
              <a:lnSpc>
                <a:spcPct val="114999"/>
              </a:lnSpc>
              <a:spcBef>
                <a:spcPts val="100"/>
              </a:spcBef>
              <a:buNone/>
            </a:pPr>
            <a:r>
              <a:rPr lang="tr-TR" sz="2000" dirty="0" smtClean="0"/>
              <a:t> Precision – </a:t>
            </a:r>
            <a:r>
              <a:rPr lang="tr-TR" sz="2000" dirty="0" err="1" smtClean="0"/>
              <a:t>Recall</a:t>
            </a:r>
            <a:r>
              <a:rPr lang="tr-TR" sz="2000" dirty="0" smtClean="0"/>
              <a:t> – </a:t>
            </a:r>
            <a:r>
              <a:rPr lang="tr-TR" sz="2000" dirty="0" err="1" smtClean="0"/>
              <a:t>Accuracy</a:t>
            </a:r>
            <a:r>
              <a:rPr lang="tr-TR" sz="2000" dirty="0" smtClean="0"/>
              <a:t>- F1-Score Hesaplama :</a:t>
            </a:r>
          </a:p>
          <a:p>
            <a:pPr marL="0" marR="5080" indent="0">
              <a:lnSpc>
                <a:spcPct val="114999"/>
              </a:lnSpc>
              <a:spcBef>
                <a:spcPts val="100"/>
              </a:spcBef>
              <a:buNone/>
            </a:pPr>
            <a:endParaRPr lang="tr-TR" sz="2000" dirty="0" smtClean="0"/>
          </a:p>
          <a:p>
            <a:pPr marL="0" marR="5080" indent="0">
              <a:lnSpc>
                <a:spcPct val="114999"/>
              </a:lnSpc>
              <a:spcBef>
                <a:spcPts val="100"/>
              </a:spcBef>
              <a:buNone/>
            </a:pPr>
            <a:endParaRPr lang="tr-TR" sz="2000" dirty="0"/>
          </a:p>
          <a:p>
            <a:pPr marL="0" marR="5080" indent="0">
              <a:lnSpc>
                <a:spcPct val="114999"/>
              </a:lnSpc>
              <a:spcBef>
                <a:spcPts val="100"/>
              </a:spcBef>
              <a:buNone/>
            </a:pPr>
            <a:endParaRPr lang="tr-TR" sz="2000" dirty="0" smtClean="0"/>
          </a:p>
          <a:p>
            <a:pPr marL="0" marR="5080" indent="0">
              <a:lnSpc>
                <a:spcPct val="114999"/>
              </a:lnSpc>
              <a:spcBef>
                <a:spcPts val="100"/>
              </a:spcBef>
              <a:buNone/>
            </a:pPr>
            <a:endParaRPr lang="tr-TR" sz="2000" dirty="0"/>
          </a:p>
          <a:p>
            <a:pPr marL="0" marR="5080" indent="0">
              <a:lnSpc>
                <a:spcPct val="114999"/>
              </a:lnSpc>
              <a:spcBef>
                <a:spcPts val="100"/>
              </a:spcBef>
              <a:buNone/>
            </a:pPr>
            <a:endParaRPr lang="tr-TR" sz="2000" dirty="0" smtClean="0"/>
          </a:p>
          <a:p>
            <a:pPr marL="0" marR="5080" indent="0">
              <a:lnSpc>
                <a:spcPct val="114999"/>
              </a:lnSpc>
              <a:spcBef>
                <a:spcPts val="100"/>
              </a:spcBef>
              <a:buNone/>
            </a:pPr>
            <a:endParaRPr lang="tr-TR" sz="2000" dirty="0"/>
          </a:p>
          <a:p>
            <a:pPr marL="0" marR="5080" indent="0">
              <a:lnSpc>
                <a:spcPct val="114999"/>
              </a:lnSpc>
              <a:spcBef>
                <a:spcPts val="100"/>
              </a:spcBef>
              <a:buNone/>
            </a:pPr>
            <a:endParaRPr lang="tr-TR" sz="2000" dirty="0" smtClean="0"/>
          </a:p>
          <a:p>
            <a:pPr marL="0" indent="0">
              <a:lnSpc>
                <a:spcPct val="100000"/>
              </a:lnSpc>
              <a:spcBef>
                <a:spcPts val="100"/>
              </a:spcBef>
              <a:buNone/>
            </a:pPr>
            <a:r>
              <a:rPr lang="tr-TR" sz="2000" spc="65" dirty="0" smtClean="0">
                <a:latin typeface="Calibri"/>
                <a:cs typeface="Calibri"/>
              </a:rPr>
              <a:t>Precision</a:t>
            </a:r>
            <a:r>
              <a:rPr lang="tr-TR" sz="2000" spc="30" dirty="0" smtClean="0">
                <a:latin typeface="Calibri"/>
                <a:cs typeface="Calibri"/>
              </a:rPr>
              <a:t> </a:t>
            </a:r>
            <a:r>
              <a:rPr lang="tr-TR" sz="2000" spc="140" dirty="0">
                <a:latin typeface="Calibri"/>
                <a:cs typeface="Calibri"/>
              </a:rPr>
              <a:t>=</a:t>
            </a:r>
            <a:r>
              <a:rPr lang="tr-TR" sz="2000" spc="30" dirty="0">
                <a:latin typeface="Calibri"/>
                <a:cs typeface="Calibri"/>
              </a:rPr>
              <a:t> </a:t>
            </a:r>
            <a:r>
              <a:rPr lang="tr-TR" sz="2000" spc="-10" dirty="0">
                <a:latin typeface="Calibri"/>
                <a:cs typeface="Calibri"/>
              </a:rPr>
              <a:t>176</a:t>
            </a:r>
            <a:r>
              <a:rPr lang="tr-TR" sz="2000" spc="30" dirty="0">
                <a:latin typeface="Calibri"/>
                <a:cs typeface="Calibri"/>
              </a:rPr>
              <a:t> </a:t>
            </a:r>
            <a:r>
              <a:rPr lang="tr-TR" sz="2000" spc="-155" dirty="0">
                <a:latin typeface="Calibri"/>
                <a:cs typeface="Calibri"/>
              </a:rPr>
              <a:t>/</a:t>
            </a:r>
            <a:r>
              <a:rPr lang="tr-TR" sz="2000" spc="30" dirty="0">
                <a:latin typeface="Calibri"/>
                <a:cs typeface="Calibri"/>
              </a:rPr>
              <a:t> </a:t>
            </a:r>
            <a:r>
              <a:rPr lang="tr-TR" sz="2000" spc="20" dirty="0">
                <a:latin typeface="Calibri"/>
                <a:cs typeface="Calibri"/>
              </a:rPr>
              <a:t>(176</a:t>
            </a:r>
            <a:r>
              <a:rPr lang="tr-TR" sz="2000" spc="30" dirty="0">
                <a:latin typeface="Calibri"/>
                <a:cs typeface="Calibri"/>
              </a:rPr>
              <a:t> </a:t>
            </a:r>
            <a:r>
              <a:rPr lang="tr-TR" sz="2000" spc="140" dirty="0">
                <a:latin typeface="Calibri"/>
                <a:cs typeface="Calibri"/>
              </a:rPr>
              <a:t>+</a:t>
            </a:r>
            <a:r>
              <a:rPr lang="tr-TR" sz="2000" spc="30" dirty="0">
                <a:latin typeface="Calibri"/>
                <a:cs typeface="Calibri"/>
              </a:rPr>
              <a:t> 97) </a:t>
            </a:r>
            <a:r>
              <a:rPr lang="tr-TR" sz="2000" spc="140" dirty="0">
                <a:latin typeface="Calibri"/>
                <a:cs typeface="Calibri"/>
              </a:rPr>
              <a:t>=&gt;</a:t>
            </a:r>
            <a:r>
              <a:rPr lang="tr-TR" sz="2000" spc="30" dirty="0">
                <a:latin typeface="Calibri"/>
                <a:cs typeface="Calibri"/>
              </a:rPr>
              <a:t> </a:t>
            </a:r>
            <a:r>
              <a:rPr lang="tr-TR" sz="2000" spc="-10" dirty="0">
                <a:latin typeface="Calibri"/>
                <a:cs typeface="Calibri"/>
              </a:rPr>
              <a:t>176</a:t>
            </a:r>
            <a:r>
              <a:rPr lang="tr-TR" sz="2000" spc="30" dirty="0">
                <a:latin typeface="Calibri"/>
                <a:cs typeface="Calibri"/>
              </a:rPr>
              <a:t> </a:t>
            </a:r>
            <a:r>
              <a:rPr lang="tr-TR" sz="2000" spc="-155" dirty="0">
                <a:latin typeface="Calibri"/>
                <a:cs typeface="Calibri"/>
              </a:rPr>
              <a:t>/</a:t>
            </a:r>
            <a:r>
              <a:rPr lang="tr-TR" sz="2000" spc="30" dirty="0">
                <a:latin typeface="Calibri"/>
                <a:cs typeface="Calibri"/>
              </a:rPr>
              <a:t> </a:t>
            </a:r>
            <a:r>
              <a:rPr lang="tr-TR" sz="2000" spc="-10" dirty="0">
                <a:latin typeface="Calibri"/>
                <a:cs typeface="Calibri"/>
              </a:rPr>
              <a:t>273</a:t>
            </a:r>
            <a:r>
              <a:rPr lang="tr-TR" sz="2000" spc="30" dirty="0">
                <a:latin typeface="Calibri"/>
                <a:cs typeface="Calibri"/>
              </a:rPr>
              <a:t> </a:t>
            </a:r>
            <a:r>
              <a:rPr lang="tr-TR" sz="2000" spc="140" dirty="0">
                <a:latin typeface="Calibri"/>
                <a:cs typeface="Calibri"/>
              </a:rPr>
              <a:t>=&gt;</a:t>
            </a:r>
            <a:r>
              <a:rPr lang="tr-TR" sz="2000" spc="30" dirty="0">
                <a:latin typeface="Calibri"/>
                <a:cs typeface="Calibri"/>
              </a:rPr>
              <a:t> </a:t>
            </a:r>
            <a:r>
              <a:rPr lang="tr-TR" sz="2000" spc="-10" dirty="0">
                <a:latin typeface="Calibri"/>
                <a:cs typeface="Calibri"/>
              </a:rPr>
              <a:t>0.64</a:t>
            </a:r>
            <a:endParaRPr lang="tr-TR" sz="2000" dirty="0">
              <a:latin typeface="Calibri"/>
              <a:cs typeface="Calibri"/>
            </a:endParaRPr>
          </a:p>
          <a:p>
            <a:pPr marL="0" indent="0">
              <a:lnSpc>
                <a:spcPct val="100000"/>
              </a:lnSpc>
              <a:buNone/>
            </a:pPr>
            <a:r>
              <a:rPr lang="tr-TR" sz="2000" spc="75" dirty="0" err="1" smtClean="0">
                <a:latin typeface="Calibri"/>
                <a:cs typeface="Calibri"/>
              </a:rPr>
              <a:t>Recall</a:t>
            </a:r>
            <a:r>
              <a:rPr lang="tr-TR" sz="2000" spc="30" dirty="0" smtClean="0">
                <a:latin typeface="Calibri"/>
                <a:cs typeface="Calibri"/>
              </a:rPr>
              <a:t> </a:t>
            </a:r>
            <a:r>
              <a:rPr lang="tr-TR" sz="2000" spc="140" dirty="0">
                <a:latin typeface="Calibri"/>
                <a:cs typeface="Calibri"/>
              </a:rPr>
              <a:t>=</a:t>
            </a:r>
            <a:r>
              <a:rPr lang="tr-TR" sz="2000" spc="30" dirty="0">
                <a:latin typeface="Calibri"/>
                <a:cs typeface="Calibri"/>
              </a:rPr>
              <a:t> </a:t>
            </a:r>
            <a:r>
              <a:rPr lang="tr-TR" sz="2000" spc="-10" dirty="0">
                <a:latin typeface="Calibri"/>
                <a:cs typeface="Calibri"/>
              </a:rPr>
              <a:t>176</a:t>
            </a:r>
            <a:r>
              <a:rPr lang="tr-TR" sz="2000" spc="30" dirty="0">
                <a:latin typeface="Calibri"/>
                <a:cs typeface="Calibri"/>
              </a:rPr>
              <a:t> </a:t>
            </a:r>
            <a:r>
              <a:rPr lang="tr-TR" sz="2000" spc="-155" dirty="0">
                <a:latin typeface="Calibri"/>
                <a:cs typeface="Calibri"/>
              </a:rPr>
              <a:t>/</a:t>
            </a:r>
            <a:r>
              <a:rPr lang="tr-TR" sz="2000" spc="30" dirty="0">
                <a:latin typeface="Calibri"/>
                <a:cs typeface="Calibri"/>
              </a:rPr>
              <a:t> </a:t>
            </a:r>
            <a:r>
              <a:rPr lang="tr-TR" sz="2000" spc="20" dirty="0">
                <a:latin typeface="Calibri"/>
                <a:cs typeface="Calibri"/>
              </a:rPr>
              <a:t>(176</a:t>
            </a:r>
            <a:r>
              <a:rPr lang="tr-TR" sz="2000" spc="30" dirty="0">
                <a:latin typeface="Calibri"/>
                <a:cs typeface="Calibri"/>
              </a:rPr>
              <a:t> </a:t>
            </a:r>
            <a:r>
              <a:rPr lang="tr-TR" sz="2000" spc="140" dirty="0">
                <a:latin typeface="Calibri"/>
                <a:cs typeface="Calibri"/>
              </a:rPr>
              <a:t>+</a:t>
            </a:r>
            <a:r>
              <a:rPr lang="tr-TR" sz="2000" spc="30" dirty="0">
                <a:latin typeface="Calibri"/>
                <a:cs typeface="Calibri"/>
              </a:rPr>
              <a:t> 64) </a:t>
            </a:r>
            <a:r>
              <a:rPr lang="tr-TR" sz="2000" spc="140" dirty="0">
                <a:latin typeface="Calibri"/>
                <a:cs typeface="Calibri"/>
              </a:rPr>
              <a:t>=&gt;</a:t>
            </a:r>
            <a:r>
              <a:rPr lang="tr-TR" sz="2000" spc="30" dirty="0">
                <a:latin typeface="Calibri"/>
                <a:cs typeface="Calibri"/>
              </a:rPr>
              <a:t> </a:t>
            </a:r>
            <a:r>
              <a:rPr lang="tr-TR" sz="2000" spc="-10" dirty="0">
                <a:latin typeface="Calibri"/>
                <a:cs typeface="Calibri"/>
              </a:rPr>
              <a:t>176</a:t>
            </a:r>
            <a:r>
              <a:rPr lang="tr-TR" sz="2000" spc="30" dirty="0">
                <a:latin typeface="Calibri"/>
                <a:cs typeface="Calibri"/>
              </a:rPr>
              <a:t> </a:t>
            </a:r>
            <a:r>
              <a:rPr lang="tr-TR" sz="2000" spc="140" dirty="0">
                <a:latin typeface="Calibri"/>
                <a:cs typeface="Calibri"/>
              </a:rPr>
              <a:t>+</a:t>
            </a:r>
            <a:r>
              <a:rPr lang="tr-TR" sz="2000" spc="30" dirty="0">
                <a:latin typeface="Calibri"/>
                <a:cs typeface="Calibri"/>
              </a:rPr>
              <a:t> </a:t>
            </a:r>
            <a:r>
              <a:rPr lang="tr-TR" sz="2000" spc="-10" dirty="0">
                <a:latin typeface="Calibri"/>
                <a:cs typeface="Calibri"/>
              </a:rPr>
              <a:t>240</a:t>
            </a:r>
            <a:r>
              <a:rPr lang="tr-TR" sz="2000" spc="30" dirty="0">
                <a:latin typeface="Calibri"/>
                <a:cs typeface="Calibri"/>
              </a:rPr>
              <a:t> </a:t>
            </a:r>
            <a:r>
              <a:rPr lang="tr-TR" sz="2000" spc="140" dirty="0">
                <a:latin typeface="Calibri"/>
                <a:cs typeface="Calibri"/>
              </a:rPr>
              <a:t>=&gt;</a:t>
            </a:r>
            <a:r>
              <a:rPr lang="tr-TR" sz="2000" spc="30" dirty="0">
                <a:latin typeface="Calibri"/>
                <a:cs typeface="Calibri"/>
              </a:rPr>
              <a:t> </a:t>
            </a:r>
            <a:r>
              <a:rPr lang="tr-TR" sz="2000" spc="-10" dirty="0" smtClean="0">
                <a:latin typeface="Calibri"/>
                <a:cs typeface="Calibri"/>
              </a:rPr>
              <a:t>0.73</a:t>
            </a:r>
          </a:p>
          <a:p>
            <a:pPr marL="0" indent="0">
              <a:lnSpc>
                <a:spcPct val="100000"/>
              </a:lnSpc>
              <a:buNone/>
            </a:pPr>
            <a:r>
              <a:rPr lang="tr-TR" sz="2000" spc="-10" dirty="0" err="1" smtClean="0">
                <a:latin typeface="Calibri"/>
                <a:cs typeface="Calibri"/>
              </a:rPr>
              <a:t>Accuracy</a:t>
            </a:r>
            <a:r>
              <a:rPr lang="tr-TR" sz="2000" spc="-10" dirty="0" smtClean="0">
                <a:latin typeface="Calibri"/>
                <a:cs typeface="Calibri"/>
              </a:rPr>
              <a:t>= (176+70) / (176+70+64+97) =&gt; 0.60</a:t>
            </a:r>
          </a:p>
          <a:p>
            <a:pPr marL="0" indent="0">
              <a:lnSpc>
                <a:spcPct val="100000"/>
              </a:lnSpc>
              <a:buNone/>
            </a:pPr>
            <a:r>
              <a:rPr lang="tr-TR" sz="2000" spc="-10" dirty="0" smtClean="0">
                <a:latin typeface="Calibri"/>
                <a:cs typeface="Calibri"/>
              </a:rPr>
              <a:t>F1-score= 2* (0.64*0.73) / (0.64+0.73) =&gt; 0.69</a:t>
            </a:r>
          </a:p>
          <a:p>
            <a:pPr marL="0" indent="0">
              <a:lnSpc>
                <a:spcPct val="100000"/>
              </a:lnSpc>
              <a:buNone/>
            </a:pPr>
            <a:endParaRPr lang="tr-TR" sz="2000" dirty="0">
              <a:latin typeface="Calibri"/>
              <a:cs typeface="Calibri"/>
            </a:endParaRPr>
          </a:p>
          <a:p>
            <a:pPr marL="0" marR="5080" indent="0">
              <a:lnSpc>
                <a:spcPct val="114999"/>
              </a:lnSpc>
              <a:spcBef>
                <a:spcPts val="100"/>
              </a:spcBef>
              <a:buNone/>
            </a:pPr>
            <a:endParaRPr sz="2000" dirty="0"/>
          </a:p>
        </p:txBody>
      </p:sp>
      <p:sp>
        <p:nvSpPr>
          <p:cNvPr id="88" name="Google Shape;88;p3"/>
          <p:cNvSpPr txBox="1">
            <a:spLocks noGrp="1"/>
          </p:cNvSpPr>
          <p:nvPr>
            <p:ph type="title"/>
          </p:nvPr>
        </p:nvSpPr>
        <p:spPr>
          <a:xfrm>
            <a:off x="604838" y="449263"/>
            <a:ext cx="10982325" cy="747712"/>
          </a:xfrm>
          <a:prstGeom prst="rect">
            <a:avLst/>
          </a:prstGeom>
          <a:noFill/>
          <a:ln>
            <a:noFill/>
          </a:ln>
        </p:spPr>
        <p:txBody>
          <a:bodyPr spcFirstLastPara="1" wrap="square" lIns="91425" tIns="45700" rIns="91425" bIns="45700" anchor="ctr" anchorCtr="0">
            <a:noAutofit/>
          </a:bodyPr>
          <a:lstStyle/>
          <a:p>
            <a:pPr marL="0" lvl="0" indent="0">
              <a:spcBef>
                <a:spcPts val="2200"/>
              </a:spcBef>
              <a:buClr>
                <a:srgbClr val="A0197D"/>
              </a:buClr>
              <a:buSzPts val="2000"/>
            </a:pPr>
            <a:r>
              <a:rPr lang="tr-TR" dirty="0" smtClean="0"/>
              <a:t>3.2.2 Sınıflandırma (Hata Metrikleri)</a:t>
            </a:r>
            <a:endParaRPr lang="tr-TR" dirty="0"/>
          </a:p>
        </p:txBody>
      </p:sp>
      <p:sp>
        <p:nvSpPr>
          <p:cNvPr id="89" name="Google Shape;89;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lvl="0"/>
            <a:r>
              <a:rPr lang="tr-TR" dirty="0"/>
              <a:t>15 Haziran 2024</a:t>
            </a:r>
          </a:p>
        </p:txBody>
      </p:sp>
      <p:sp>
        <p:nvSpPr>
          <p:cNvPr id="90" name="Google Shape;90;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lvl="0"/>
            <a:r>
              <a:rPr lang="tr-TR" dirty="0"/>
              <a:t>Global AI </a:t>
            </a:r>
            <a:r>
              <a:rPr lang="tr-TR" dirty="0" err="1"/>
              <a:t>Hub</a:t>
            </a:r>
            <a:r>
              <a:rPr lang="tr-TR" dirty="0"/>
              <a:t> Yapay Zekaya Giriş Eğitimi</a:t>
            </a:r>
          </a:p>
        </p:txBody>
      </p:sp>
      <p:sp>
        <p:nvSpPr>
          <p:cNvPr id="91" name="Google Shape;91;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tr-TR"/>
              <a:t>24</a:t>
            </a:fld>
            <a:endParaRPr dirty="0"/>
          </a:p>
        </p:txBody>
      </p:sp>
      <p:sp>
        <p:nvSpPr>
          <p:cNvPr id="93" name="Google Shape;93;p3"/>
          <p:cNvSpPr txBox="1"/>
          <p:nvPr/>
        </p:nvSpPr>
        <p:spPr>
          <a:xfrm>
            <a:off x="8025708" y="5738282"/>
            <a:ext cx="3138311" cy="214489"/>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600"/>
              </a:spcBef>
              <a:spcAft>
                <a:spcPts val="0"/>
              </a:spcAft>
              <a:buClr>
                <a:schemeClr val="dk1"/>
              </a:buClr>
              <a:buSzPts val="1200"/>
              <a:buFont typeface="Arial"/>
              <a:buNone/>
            </a:pPr>
            <a:endParaRPr sz="1200" b="0" i="0" u="none" strike="noStrike" cap="none" dirty="0">
              <a:solidFill>
                <a:srgbClr val="3F3F3F"/>
              </a:solidFill>
              <a:latin typeface="Quattrocento Sans"/>
              <a:ea typeface="Quattrocento Sans"/>
              <a:cs typeface="Quattrocento Sans"/>
              <a:sym typeface="Quattrocento Sans"/>
            </a:endParaRPr>
          </a:p>
        </p:txBody>
      </p:sp>
      <p:pic>
        <p:nvPicPr>
          <p:cNvPr id="2" name="Resim 1"/>
          <p:cNvPicPr>
            <a:picLocks noChangeAspect="1"/>
          </p:cNvPicPr>
          <p:nvPr/>
        </p:nvPicPr>
        <p:blipFill>
          <a:blip r:embed="rId3"/>
          <a:stretch>
            <a:fillRect/>
          </a:stretch>
        </p:blipFill>
        <p:spPr>
          <a:xfrm>
            <a:off x="387455" y="1907639"/>
            <a:ext cx="11499414" cy="2366208"/>
          </a:xfrm>
          <a:prstGeom prst="rect">
            <a:avLst/>
          </a:prstGeom>
        </p:spPr>
      </p:pic>
    </p:spTree>
    <p:extLst>
      <p:ext uri="{BB962C8B-B14F-4D97-AF65-F5344CB8AC3E}">
        <p14:creationId xmlns:p14="http://schemas.microsoft.com/office/powerpoint/2010/main" val="155394101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3" descr="Photo by Andrea De Santis on Unsplash "/>
          <p:cNvSpPr txBox="1">
            <a:spLocks noGrp="1"/>
          </p:cNvSpPr>
          <p:nvPr>
            <p:ph type="body" idx="1"/>
          </p:nvPr>
        </p:nvSpPr>
        <p:spPr>
          <a:xfrm>
            <a:off x="604838" y="1436914"/>
            <a:ext cx="6573425" cy="460683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2200"/>
              </a:spcBef>
              <a:spcAft>
                <a:spcPts val="0"/>
              </a:spcAft>
              <a:buClr>
                <a:srgbClr val="A0197D"/>
              </a:buClr>
              <a:buSzPts val="2000"/>
              <a:buNone/>
            </a:pPr>
            <a:endParaRPr sz="2000" dirty="0"/>
          </a:p>
          <a:p>
            <a:pPr marL="0" lvl="0" indent="0">
              <a:spcBef>
                <a:spcPts val="2200"/>
              </a:spcBef>
              <a:buClr>
                <a:srgbClr val="A0197D"/>
              </a:buClr>
              <a:buSzPts val="2000"/>
            </a:pPr>
            <a:r>
              <a:rPr lang="tr-TR" sz="2000" dirty="0" smtClean="0"/>
              <a:t> Modelin tahmin edeceği değer (hedef değişken-çıktı) kategorik bir değerse bu problem sınıflandırma problemidir. (hedef değişken sayısal değer)</a:t>
            </a:r>
          </a:p>
          <a:p>
            <a:pPr marL="0" lvl="0" indent="0">
              <a:spcBef>
                <a:spcPts val="2200"/>
              </a:spcBef>
              <a:buClr>
                <a:srgbClr val="A0197D"/>
              </a:buClr>
              <a:buSzPts val="2000"/>
            </a:pPr>
            <a:r>
              <a:rPr lang="tr-TR" sz="2000" dirty="0"/>
              <a:t> </a:t>
            </a:r>
            <a:r>
              <a:rPr lang="tr-TR" sz="2000" dirty="0" smtClean="0"/>
              <a:t>Sınıf sayısı 2 ise ikili sınıflandırma, 2 den fazla ise çoklu sınıflandırıcılar denir.</a:t>
            </a:r>
          </a:p>
          <a:p>
            <a:pPr marL="0" lvl="0" indent="0">
              <a:spcBef>
                <a:spcPts val="2200"/>
              </a:spcBef>
              <a:buClr>
                <a:srgbClr val="A0197D"/>
              </a:buClr>
              <a:buSzPts val="2000"/>
            </a:pPr>
            <a:r>
              <a:rPr lang="tr-TR" sz="2000" dirty="0"/>
              <a:t> </a:t>
            </a:r>
            <a:r>
              <a:rPr lang="tr-TR" sz="2000" dirty="0" smtClean="0"/>
              <a:t>Ör: havanın sıcak-soğuk olması, e posta </a:t>
            </a:r>
            <a:r>
              <a:rPr lang="tr-TR" sz="2000" dirty="0" err="1" smtClean="0"/>
              <a:t>spam</a:t>
            </a:r>
            <a:r>
              <a:rPr lang="tr-TR" sz="2000" dirty="0" smtClean="0"/>
              <a:t> –</a:t>
            </a:r>
            <a:r>
              <a:rPr lang="tr-TR" sz="2000" dirty="0" err="1" smtClean="0"/>
              <a:t>spam</a:t>
            </a:r>
            <a:r>
              <a:rPr lang="tr-TR" sz="2000" dirty="0" smtClean="0"/>
              <a:t> değil, kedi- köpek, hasta – hasta olmama durumu vs.</a:t>
            </a:r>
            <a:endParaRPr sz="2000" dirty="0"/>
          </a:p>
        </p:txBody>
      </p:sp>
      <p:sp>
        <p:nvSpPr>
          <p:cNvPr id="88" name="Google Shape;88;p3"/>
          <p:cNvSpPr txBox="1">
            <a:spLocks noGrp="1"/>
          </p:cNvSpPr>
          <p:nvPr>
            <p:ph type="title"/>
          </p:nvPr>
        </p:nvSpPr>
        <p:spPr>
          <a:xfrm>
            <a:off x="604838" y="449263"/>
            <a:ext cx="10982325" cy="747712"/>
          </a:xfrm>
          <a:prstGeom prst="rect">
            <a:avLst/>
          </a:prstGeom>
          <a:noFill/>
          <a:ln>
            <a:noFill/>
          </a:ln>
        </p:spPr>
        <p:txBody>
          <a:bodyPr spcFirstLastPara="1" wrap="square" lIns="91425" tIns="45700" rIns="91425" bIns="45700" anchor="ctr" anchorCtr="0">
            <a:noAutofit/>
          </a:bodyPr>
          <a:lstStyle/>
          <a:p>
            <a:pPr marL="0" lvl="0" indent="0">
              <a:spcBef>
                <a:spcPts val="2200"/>
              </a:spcBef>
              <a:buClr>
                <a:srgbClr val="A0197D"/>
              </a:buClr>
              <a:buSzPts val="2000"/>
            </a:pPr>
            <a:r>
              <a:rPr lang="tr-TR" dirty="0" smtClean="0"/>
              <a:t>3.2.2 Sınıflandırma (Hata Metrikleri)</a:t>
            </a:r>
            <a:endParaRPr lang="tr-TR" dirty="0"/>
          </a:p>
        </p:txBody>
      </p:sp>
      <p:sp>
        <p:nvSpPr>
          <p:cNvPr id="89" name="Google Shape;89;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lvl="0"/>
            <a:r>
              <a:rPr lang="tr-TR" dirty="0"/>
              <a:t>15 Haziran 2024</a:t>
            </a:r>
          </a:p>
        </p:txBody>
      </p:sp>
      <p:sp>
        <p:nvSpPr>
          <p:cNvPr id="90" name="Google Shape;90;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lvl="0"/>
            <a:r>
              <a:rPr lang="tr-TR" dirty="0"/>
              <a:t>Global AI </a:t>
            </a:r>
            <a:r>
              <a:rPr lang="tr-TR" dirty="0" err="1"/>
              <a:t>Hub</a:t>
            </a:r>
            <a:r>
              <a:rPr lang="tr-TR" dirty="0"/>
              <a:t> Yapay Zekaya Giriş Eğitimi</a:t>
            </a:r>
          </a:p>
        </p:txBody>
      </p:sp>
      <p:sp>
        <p:nvSpPr>
          <p:cNvPr id="91" name="Google Shape;91;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tr-TR"/>
              <a:t>25</a:t>
            </a:fld>
            <a:endParaRPr dirty="0"/>
          </a:p>
        </p:txBody>
      </p:sp>
      <p:sp>
        <p:nvSpPr>
          <p:cNvPr id="93" name="Google Shape;93;p3"/>
          <p:cNvSpPr txBox="1"/>
          <p:nvPr/>
        </p:nvSpPr>
        <p:spPr>
          <a:xfrm>
            <a:off x="8025708" y="5738282"/>
            <a:ext cx="3138311" cy="214489"/>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600"/>
              </a:spcBef>
              <a:spcAft>
                <a:spcPts val="0"/>
              </a:spcAft>
              <a:buClr>
                <a:schemeClr val="dk1"/>
              </a:buClr>
              <a:buSzPts val="1200"/>
              <a:buFont typeface="Arial"/>
              <a:buNone/>
            </a:pPr>
            <a:endParaRPr sz="1200" b="0" i="0" u="none" strike="noStrike" cap="none" dirty="0">
              <a:solidFill>
                <a:srgbClr val="3F3F3F"/>
              </a:solidFill>
              <a:latin typeface="Quattrocento Sans"/>
              <a:ea typeface="Quattrocento Sans"/>
              <a:cs typeface="Quattrocento Sans"/>
              <a:sym typeface="Quattrocento Sans"/>
            </a:endParaRPr>
          </a:p>
        </p:txBody>
      </p:sp>
      <p:pic>
        <p:nvPicPr>
          <p:cNvPr id="9" name="object 9"/>
          <p:cNvPicPr/>
          <p:nvPr/>
        </p:nvPicPr>
        <p:blipFill>
          <a:blip r:embed="rId3" cstate="print"/>
          <a:stretch>
            <a:fillRect/>
          </a:stretch>
        </p:blipFill>
        <p:spPr>
          <a:xfrm>
            <a:off x="7561619" y="1436914"/>
            <a:ext cx="4238495" cy="3718560"/>
          </a:xfrm>
          <a:prstGeom prst="rect">
            <a:avLst/>
          </a:prstGeom>
        </p:spPr>
      </p:pic>
    </p:spTree>
    <p:extLst>
      <p:ext uri="{BB962C8B-B14F-4D97-AF65-F5344CB8AC3E}">
        <p14:creationId xmlns:p14="http://schemas.microsoft.com/office/powerpoint/2010/main" val="74252904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3" descr="Photo by Andrea De Santis on Unsplash "/>
          <p:cNvSpPr txBox="1">
            <a:spLocks noGrp="1"/>
          </p:cNvSpPr>
          <p:nvPr>
            <p:ph type="body" idx="1"/>
          </p:nvPr>
        </p:nvSpPr>
        <p:spPr>
          <a:xfrm>
            <a:off x="604838" y="1436914"/>
            <a:ext cx="6840991" cy="484196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2200"/>
              </a:spcBef>
              <a:spcAft>
                <a:spcPts val="0"/>
              </a:spcAft>
              <a:buClr>
                <a:srgbClr val="A0197D"/>
              </a:buClr>
              <a:buSzPts val="2000"/>
              <a:buNone/>
            </a:pPr>
            <a:r>
              <a:rPr lang="tr-TR" sz="2000" dirty="0" smtClean="0"/>
              <a:t>ROC Eğrisi &amp; AUC : </a:t>
            </a:r>
            <a:endParaRPr sz="2000" dirty="0"/>
          </a:p>
          <a:p>
            <a:pPr marL="0" lvl="0" indent="0">
              <a:spcBef>
                <a:spcPts val="2200"/>
              </a:spcBef>
              <a:buClr>
                <a:srgbClr val="A0197D"/>
              </a:buClr>
              <a:buSzPts val="2000"/>
            </a:pPr>
            <a:r>
              <a:rPr lang="tr-TR" sz="2000" dirty="0" smtClean="0"/>
              <a:t> </a:t>
            </a:r>
            <a:r>
              <a:rPr lang="tr-TR" sz="2000" dirty="0" smtClean="0"/>
              <a:t>AUC değeri ROC eğrisinin altında kalan alandır(integrali).</a:t>
            </a:r>
          </a:p>
          <a:p>
            <a:pPr marL="0" lvl="0" indent="0">
              <a:spcBef>
                <a:spcPts val="2200"/>
              </a:spcBef>
              <a:buClr>
                <a:srgbClr val="A0197D"/>
              </a:buClr>
              <a:buSzPts val="2000"/>
            </a:pPr>
            <a:r>
              <a:rPr lang="tr-TR" sz="2000" dirty="0" smtClean="0"/>
              <a:t>AUC değerimiz modelimizin sınıfları ne kadar iyi sınıflandırdığını belirler.</a:t>
            </a:r>
          </a:p>
          <a:p>
            <a:pPr marL="0" indent="0">
              <a:spcBef>
                <a:spcPts val="2200"/>
              </a:spcBef>
              <a:buClr>
                <a:srgbClr val="A0197D"/>
              </a:buClr>
              <a:buSzPts val="2000"/>
            </a:pPr>
            <a:r>
              <a:rPr lang="tr-TR" sz="2000" dirty="0"/>
              <a:t> </a:t>
            </a:r>
            <a:r>
              <a:rPr lang="tr-TR" sz="2000" spc="140" dirty="0">
                <a:latin typeface="Calibri"/>
                <a:cs typeface="Calibri"/>
              </a:rPr>
              <a:t>AUC</a:t>
            </a:r>
            <a:r>
              <a:rPr lang="tr-TR" sz="2000" spc="20" dirty="0">
                <a:latin typeface="Calibri"/>
                <a:cs typeface="Calibri"/>
              </a:rPr>
              <a:t> </a:t>
            </a:r>
            <a:r>
              <a:rPr lang="tr-TR" sz="2000" spc="25" dirty="0">
                <a:latin typeface="Calibri"/>
                <a:cs typeface="Calibri"/>
              </a:rPr>
              <a:t>de</a:t>
            </a:r>
            <a:r>
              <a:rPr lang="tr-TR" sz="2000" spc="25" dirty="0">
                <a:latin typeface="Times New Roman"/>
                <a:cs typeface="Times New Roman"/>
              </a:rPr>
              <a:t>ğ</a:t>
            </a:r>
            <a:r>
              <a:rPr lang="tr-TR" sz="2000" spc="25" dirty="0">
                <a:latin typeface="Calibri"/>
                <a:cs typeface="Calibri"/>
              </a:rPr>
              <a:t>eri </a:t>
            </a:r>
            <a:r>
              <a:rPr lang="tr-TR" sz="2000" spc="-10" dirty="0">
                <a:latin typeface="Calibri"/>
                <a:cs typeface="Calibri"/>
              </a:rPr>
              <a:t>0</a:t>
            </a:r>
            <a:r>
              <a:rPr lang="tr-TR" sz="2000" spc="20" dirty="0">
                <a:latin typeface="Calibri"/>
                <a:cs typeface="Calibri"/>
              </a:rPr>
              <a:t> </a:t>
            </a:r>
            <a:r>
              <a:rPr lang="tr-TR" sz="2000" spc="35" dirty="0">
                <a:latin typeface="Calibri"/>
                <a:cs typeface="Calibri"/>
              </a:rPr>
              <a:t>ve</a:t>
            </a:r>
            <a:r>
              <a:rPr lang="tr-TR" sz="2000" spc="25" dirty="0">
                <a:latin typeface="Calibri"/>
                <a:cs typeface="Calibri"/>
              </a:rPr>
              <a:t> </a:t>
            </a:r>
            <a:r>
              <a:rPr lang="tr-TR" sz="2000" spc="-10" dirty="0">
                <a:latin typeface="Calibri"/>
                <a:cs typeface="Calibri"/>
              </a:rPr>
              <a:t>1</a:t>
            </a:r>
            <a:r>
              <a:rPr lang="tr-TR" sz="2000" spc="25" dirty="0">
                <a:latin typeface="Calibri"/>
                <a:cs typeface="Calibri"/>
              </a:rPr>
              <a:t> </a:t>
            </a:r>
            <a:r>
              <a:rPr lang="tr-TR" sz="2000" spc="35" dirty="0">
                <a:latin typeface="Calibri"/>
                <a:cs typeface="Calibri"/>
              </a:rPr>
              <a:t>arasındadır.</a:t>
            </a:r>
            <a:endParaRPr lang="tr-TR" sz="2000" dirty="0">
              <a:latin typeface="Calibri"/>
              <a:cs typeface="Calibri"/>
            </a:endParaRPr>
          </a:p>
          <a:p>
            <a:pPr marL="0" indent="0">
              <a:spcBef>
                <a:spcPts val="2200"/>
              </a:spcBef>
              <a:buClr>
                <a:srgbClr val="A0197D"/>
              </a:buClr>
              <a:buSzPts val="2000"/>
            </a:pPr>
            <a:r>
              <a:rPr lang="tr-TR" sz="2000" spc="140" dirty="0">
                <a:latin typeface="Calibri"/>
                <a:cs typeface="Calibri"/>
              </a:rPr>
              <a:t>AUC = </a:t>
            </a:r>
            <a:r>
              <a:rPr lang="tr-TR" sz="2000" spc="-10" dirty="0">
                <a:latin typeface="Calibri"/>
                <a:cs typeface="Calibri"/>
              </a:rPr>
              <a:t>0 </a:t>
            </a:r>
            <a:r>
              <a:rPr lang="tr-TR" sz="2000" spc="40" dirty="0">
                <a:latin typeface="Calibri"/>
                <a:cs typeface="Calibri"/>
              </a:rPr>
              <a:t>durumunda model </a:t>
            </a:r>
            <a:r>
              <a:rPr lang="tr-TR" sz="2000" spc="30" dirty="0">
                <a:latin typeface="Calibri"/>
                <a:cs typeface="Calibri"/>
              </a:rPr>
              <a:t>her </a:t>
            </a:r>
            <a:r>
              <a:rPr lang="tr-TR" sz="2000" spc="35" dirty="0">
                <a:latin typeface="Calibri"/>
                <a:cs typeface="Calibri"/>
              </a:rPr>
              <a:t> </a:t>
            </a:r>
            <a:r>
              <a:rPr lang="tr-TR" sz="2000" spc="50" dirty="0" err="1">
                <a:latin typeface="Calibri"/>
                <a:cs typeface="Calibri"/>
              </a:rPr>
              <a:t>sınıﬂandırmayı</a:t>
            </a:r>
            <a:r>
              <a:rPr lang="tr-TR" sz="2000" spc="60" dirty="0">
                <a:latin typeface="Calibri"/>
                <a:cs typeface="Calibri"/>
              </a:rPr>
              <a:t> </a:t>
            </a:r>
            <a:r>
              <a:rPr lang="tr-TR" sz="2000" spc="40" dirty="0">
                <a:latin typeface="Calibri"/>
                <a:cs typeface="Calibri"/>
              </a:rPr>
              <a:t>yanlı</a:t>
            </a:r>
            <a:r>
              <a:rPr lang="tr-TR" sz="2000" spc="40" dirty="0">
                <a:latin typeface="Times New Roman"/>
                <a:cs typeface="Times New Roman"/>
              </a:rPr>
              <a:t>ş</a:t>
            </a:r>
            <a:r>
              <a:rPr lang="tr-TR" sz="2000" spc="30" dirty="0">
                <a:latin typeface="Times New Roman"/>
                <a:cs typeface="Times New Roman"/>
              </a:rPr>
              <a:t> </a:t>
            </a:r>
            <a:r>
              <a:rPr lang="tr-TR" sz="2000" spc="40" dirty="0">
                <a:latin typeface="Calibri"/>
                <a:cs typeface="Calibri"/>
              </a:rPr>
              <a:t>gerçekle</a:t>
            </a:r>
            <a:r>
              <a:rPr lang="tr-TR" sz="2000" spc="40" dirty="0">
                <a:latin typeface="Times New Roman"/>
                <a:cs typeface="Times New Roman"/>
              </a:rPr>
              <a:t>ş</a:t>
            </a:r>
            <a:r>
              <a:rPr lang="tr-TR" sz="2000" spc="40" dirty="0">
                <a:latin typeface="Calibri"/>
                <a:cs typeface="Calibri"/>
              </a:rPr>
              <a:t>tirmektedir</a:t>
            </a:r>
            <a:endParaRPr lang="tr-TR" sz="2000" dirty="0">
              <a:latin typeface="Calibri"/>
              <a:cs typeface="Calibri"/>
            </a:endParaRPr>
          </a:p>
          <a:p>
            <a:pPr marL="0" indent="0">
              <a:spcBef>
                <a:spcPts val="2200"/>
              </a:spcBef>
              <a:buClr>
                <a:srgbClr val="A0197D"/>
              </a:buClr>
              <a:buSzPts val="2000"/>
            </a:pPr>
            <a:r>
              <a:rPr lang="tr-TR" sz="2000" dirty="0" smtClean="0"/>
              <a:t> </a:t>
            </a:r>
            <a:r>
              <a:rPr lang="tr-TR" sz="2000" spc="140" dirty="0">
                <a:latin typeface="Calibri"/>
                <a:cs typeface="Calibri"/>
              </a:rPr>
              <a:t>AUC = </a:t>
            </a:r>
            <a:r>
              <a:rPr lang="tr-TR" sz="2000" spc="-10" dirty="0">
                <a:latin typeface="Calibri"/>
                <a:cs typeface="Calibri"/>
              </a:rPr>
              <a:t>1 </a:t>
            </a:r>
            <a:r>
              <a:rPr lang="tr-TR" sz="2000" spc="40" dirty="0">
                <a:latin typeface="Calibri"/>
                <a:cs typeface="Calibri"/>
              </a:rPr>
              <a:t>durumunda model </a:t>
            </a:r>
            <a:r>
              <a:rPr lang="tr-TR" sz="2000" spc="30" dirty="0">
                <a:latin typeface="Calibri"/>
                <a:cs typeface="Calibri"/>
              </a:rPr>
              <a:t>her </a:t>
            </a:r>
            <a:r>
              <a:rPr lang="tr-TR" sz="2000" spc="35" dirty="0">
                <a:latin typeface="Calibri"/>
                <a:cs typeface="Calibri"/>
              </a:rPr>
              <a:t> </a:t>
            </a:r>
            <a:r>
              <a:rPr lang="tr-TR" sz="2000" spc="50" dirty="0" err="1">
                <a:latin typeface="Calibri"/>
                <a:cs typeface="Calibri"/>
              </a:rPr>
              <a:t>sınıﬂandırmayı</a:t>
            </a:r>
            <a:r>
              <a:rPr lang="tr-TR" sz="2000" spc="55" dirty="0">
                <a:latin typeface="Calibri"/>
                <a:cs typeface="Calibri"/>
              </a:rPr>
              <a:t> </a:t>
            </a:r>
            <a:r>
              <a:rPr lang="tr-TR" sz="2000" spc="30" dirty="0">
                <a:latin typeface="Calibri"/>
                <a:cs typeface="Calibri"/>
              </a:rPr>
              <a:t>do</a:t>
            </a:r>
            <a:r>
              <a:rPr lang="tr-TR" sz="2000" spc="30" dirty="0">
                <a:latin typeface="Times New Roman"/>
                <a:cs typeface="Times New Roman"/>
              </a:rPr>
              <a:t>ğ</a:t>
            </a:r>
            <a:r>
              <a:rPr lang="tr-TR" sz="2000" spc="30" dirty="0">
                <a:latin typeface="Calibri"/>
                <a:cs typeface="Calibri"/>
              </a:rPr>
              <a:t>ru</a:t>
            </a:r>
            <a:r>
              <a:rPr lang="tr-TR" sz="2000" spc="60" dirty="0">
                <a:latin typeface="Calibri"/>
                <a:cs typeface="Calibri"/>
              </a:rPr>
              <a:t> </a:t>
            </a:r>
            <a:r>
              <a:rPr lang="tr-TR" sz="2000" spc="40" dirty="0">
                <a:latin typeface="Calibri"/>
                <a:cs typeface="Calibri"/>
              </a:rPr>
              <a:t>gerçekle</a:t>
            </a:r>
            <a:r>
              <a:rPr lang="tr-TR" sz="2000" spc="40" dirty="0">
                <a:latin typeface="Times New Roman"/>
                <a:cs typeface="Times New Roman"/>
              </a:rPr>
              <a:t>ş</a:t>
            </a:r>
            <a:r>
              <a:rPr lang="tr-TR" sz="2000" spc="40" dirty="0">
                <a:latin typeface="Calibri"/>
                <a:cs typeface="Calibri"/>
              </a:rPr>
              <a:t>tirmektedir</a:t>
            </a:r>
            <a:endParaRPr lang="tr-TR" sz="2000" dirty="0">
              <a:latin typeface="Calibri"/>
              <a:cs typeface="Calibri"/>
            </a:endParaRPr>
          </a:p>
          <a:p>
            <a:pPr marL="0" lvl="0" indent="0">
              <a:spcBef>
                <a:spcPts val="2200"/>
              </a:spcBef>
              <a:buClr>
                <a:srgbClr val="A0197D"/>
              </a:buClr>
              <a:buSzPts val="2000"/>
            </a:pPr>
            <a:endParaRPr lang="tr-TR" sz="2000" dirty="0" smtClean="0"/>
          </a:p>
        </p:txBody>
      </p:sp>
      <p:sp>
        <p:nvSpPr>
          <p:cNvPr id="88" name="Google Shape;88;p3"/>
          <p:cNvSpPr txBox="1">
            <a:spLocks noGrp="1"/>
          </p:cNvSpPr>
          <p:nvPr>
            <p:ph type="title"/>
          </p:nvPr>
        </p:nvSpPr>
        <p:spPr>
          <a:xfrm>
            <a:off x="604838" y="449263"/>
            <a:ext cx="10982325" cy="747712"/>
          </a:xfrm>
          <a:prstGeom prst="rect">
            <a:avLst/>
          </a:prstGeom>
          <a:noFill/>
          <a:ln>
            <a:noFill/>
          </a:ln>
        </p:spPr>
        <p:txBody>
          <a:bodyPr spcFirstLastPara="1" wrap="square" lIns="91425" tIns="45700" rIns="91425" bIns="45700" anchor="ctr" anchorCtr="0">
            <a:noAutofit/>
          </a:bodyPr>
          <a:lstStyle/>
          <a:p>
            <a:pPr marL="0" lvl="0" indent="0">
              <a:spcBef>
                <a:spcPts val="2200"/>
              </a:spcBef>
              <a:buClr>
                <a:srgbClr val="A0197D"/>
              </a:buClr>
              <a:buSzPts val="2000"/>
            </a:pPr>
            <a:r>
              <a:rPr lang="tr-TR" dirty="0" smtClean="0"/>
              <a:t>3.2.2 Sınıflandırma (Hata Metrikleri)</a:t>
            </a:r>
            <a:endParaRPr lang="tr-TR" dirty="0"/>
          </a:p>
        </p:txBody>
      </p:sp>
      <p:sp>
        <p:nvSpPr>
          <p:cNvPr id="89" name="Google Shape;89;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lvl="0"/>
            <a:r>
              <a:rPr lang="tr-TR" dirty="0"/>
              <a:t>15 Haziran 2024</a:t>
            </a:r>
          </a:p>
        </p:txBody>
      </p:sp>
      <p:sp>
        <p:nvSpPr>
          <p:cNvPr id="90" name="Google Shape;90;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lvl="0"/>
            <a:r>
              <a:rPr lang="tr-TR" dirty="0"/>
              <a:t>Global AI </a:t>
            </a:r>
            <a:r>
              <a:rPr lang="tr-TR" dirty="0" err="1"/>
              <a:t>Hub</a:t>
            </a:r>
            <a:r>
              <a:rPr lang="tr-TR" dirty="0"/>
              <a:t> Yapay Zekaya Giriş Eğitimi</a:t>
            </a:r>
          </a:p>
        </p:txBody>
      </p:sp>
      <p:sp>
        <p:nvSpPr>
          <p:cNvPr id="91" name="Google Shape;91;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tr-TR"/>
              <a:t>26</a:t>
            </a:fld>
            <a:endParaRPr dirty="0"/>
          </a:p>
        </p:txBody>
      </p:sp>
      <p:sp>
        <p:nvSpPr>
          <p:cNvPr id="93" name="Google Shape;93;p3"/>
          <p:cNvSpPr txBox="1"/>
          <p:nvPr/>
        </p:nvSpPr>
        <p:spPr>
          <a:xfrm>
            <a:off x="8025708" y="5738282"/>
            <a:ext cx="3138311" cy="214489"/>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600"/>
              </a:spcBef>
              <a:spcAft>
                <a:spcPts val="0"/>
              </a:spcAft>
              <a:buClr>
                <a:schemeClr val="dk1"/>
              </a:buClr>
              <a:buSzPts val="1200"/>
              <a:buFont typeface="Arial"/>
              <a:buNone/>
            </a:pPr>
            <a:endParaRPr sz="1200" b="0" i="0" u="none" strike="noStrike" cap="none" dirty="0">
              <a:solidFill>
                <a:srgbClr val="3F3F3F"/>
              </a:solidFill>
              <a:latin typeface="Quattrocento Sans"/>
              <a:ea typeface="Quattrocento Sans"/>
              <a:cs typeface="Quattrocento Sans"/>
              <a:sym typeface="Quattrocento Sans"/>
            </a:endParaRPr>
          </a:p>
        </p:txBody>
      </p:sp>
      <p:pic>
        <p:nvPicPr>
          <p:cNvPr id="11" name="object 10"/>
          <p:cNvPicPr/>
          <p:nvPr/>
        </p:nvPicPr>
        <p:blipFill>
          <a:blip r:embed="rId3" cstate="print"/>
          <a:stretch>
            <a:fillRect/>
          </a:stretch>
        </p:blipFill>
        <p:spPr>
          <a:xfrm>
            <a:off x="7445829" y="1509575"/>
            <a:ext cx="4398997" cy="3645899"/>
          </a:xfrm>
          <a:prstGeom prst="rect">
            <a:avLst/>
          </a:prstGeom>
        </p:spPr>
      </p:pic>
    </p:spTree>
    <p:extLst>
      <p:ext uri="{BB962C8B-B14F-4D97-AF65-F5344CB8AC3E}">
        <p14:creationId xmlns:p14="http://schemas.microsoft.com/office/powerpoint/2010/main" val="221250373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3" descr="Photo by Andrea De Santis on Unsplash "/>
          <p:cNvSpPr txBox="1">
            <a:spLocks noGrp="1"/>
          </p:cNvSpPr>
          <p:nvPr>
            <p:ph type="body" idx="1"/>
          </p:nvPr>
        </p:nvSpPr>
        <p:spPr>
          <a:xfrm>
            <a:off x="604838" y="1436914"/>
            <a:ext cx="6573425" cy="460683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2200"/>
              </a:spcBef>
              <a:spcAft>
                <a:spcPts val="0"/>
              </a:spcAft>
              <a:buClr>
                <a:srgbClr val="A0197D"/>
              </a:buClr>
              <a:buSzPts val="2000"/>
              <a:buNone/>
            </a:pPr>
            <a:endParaRPr sz="2000" dirty="0"/>
          </a:p>
          <a:p>
            <a:pPr marL="12700" marR="366395">
              <a:lnSpc>
                <a:spcPct val="114999"/>
              </a:lnSpc>
              <a:spcBef>
                <a:spcPts val="100"/>
              </a:spcBef>
            </a:pPr>
            <a:r>
              <a:rPr lang="tr-TR" sz="2000" spc="60" dirty="0">
                <a:solidFill>
                  <a:srgbClr val="252525"/>
                </a:solidFill>
                <a:latin typeface="Calibri"/>
                <a:cs typeface="Calibri"/>
              </a:rPr>
              <a:t>Birbirine </a:t>
            </a:r>
            <a:r>
              <a:rPr lang="tr-TR" sz="2000" spc="35" dirty="0">
                <a:solidFill>
                  <a:srgbClr val="252525"/>
                </a:solidFill>
                <a:latin typeface="Calibri"/>
                <a:cs typeface="Calibri"/>
              </a:rPr>
              <a:t>benzer </a:t>
            </a:r>
            <a:r>
              <a:rPr lang="tr-TR" sz="2000" spc="55" dirty="0">
                <a:solidFill>
                  <a:srgbClr val="252525"/>
                </a:solidFill>
                <a:latin typeface="Calibri"/>
                <a:cs typeface="Calibri"/>
              </a:rPr>
              <a:t>özelliklerin </a:t>
            </a:r>
            <a:r>
              <a:rPr lang="tr-TR" sz="2000" spc="30" dirty="0">
                <a:solidFill>
                  <a:srgbClr val="252525"/>
                </a:solidFill>
                <a:latin typeface="Calibri"/>
                <a:cs typeface="Calibri"/>
              </a:rPr>
              <a:t>mesafe </a:t>
            </a:r>
            <a:r>
              <a:rPr lang="tr-TR" sz="2000" spc="60" dirty="0">
                <a:solidFill>
                  <a:srgbClr val="252525"/>
                </a:solidFill>
                <a:latin typeface="Calibri"/>
                <a:cs typeface="Calibri"/>
              </a:rPr>
              <a:t>olarak </a:t>
            </a:r>
            <a:r>
              <a:rPr lang="tr-TR" sz="2000" spc="65" dirty="0">
                <a:solidFill>
                  <a:srgbClr val="252525"/>
                </a:solidFill>
                <a:latin typeface="Calibri"/>
                <a:cs typeface="Calibri"/>
              </a:rPr>
              <a:t> </a:t>
            </a:r>
            <a:r>
              <a:rPr lang="tr-TR" sz="2000" spc="45" dirty="0">
                <a:solidFill>
                  <a:srgbClr val="252525"/>
                </a:solidFill>
                <a:latin typeface="Calibri"/>
                <a:cs typeface="Calibri"/>
              </a:rPr>
              <a:t>birbirlerine </a:t>
            </a:r>
            <a:r>
              <a:rPr lang="tr-TR" sz="2000" spc="65" dirty="0">
                <a:solidFill>
                  <a:srgbClr val="252525"/>
                </a:solidFill>
                <a:latin typeface="Calibri"/>
                <a:cs typeface="Calibri"/>
              </a:rPr>
              <a:t>yakın </a:t>
            </a:r>
            <a:r>
              <a:rPr lang="tr-TR" sz="2000" spc="35" dirty="0">
                <a:solidFill>
                  <a:srgbClr val="252525"/>
                </a:solidFill>
                <a:latin typeface="Calibri"/>
                <a:cs typeface="Calibri"/>
              </a:rPr>
              <a:t>oldu</a:t>
            </a:r>
            <a:r>
              <a:rPr lang="tr-TR" sz="2000" spc="35" dirty="0">
                <a:solidFill>
                  <a:srgbClr val="252525"/>
                </a:solidFill>
                <a:latin typeface="Times New Roman"/>
                <a:cs typeface="Times New Roman"/>
              </a:rPr>
              <a:t>ğ</a:t>
            </a:r>
            <a:r>
              <a:rPr lang="tr-TR" sz="2000" spc="35" dirty="0">
                <a:solidFill>
                  <a:srgbClr val="252525"/>
                </a:solidFill>
                <a:latin typeface="Calibri"/>
                <a:cs typeface="Calibri"/>
              </a:rPr>
              <a:t>unu </a:t>
            </a:r>
            <a:r>
              <a:rPr lang="tr-TR" sz="2000" spc="45" dirty="0">
                <a:solidFill>
                  <a:srgbClr val="252525"/>
                </a:solidFill>
                <a:latin typeface="Calibri"/>
                <a:cs typeface="Calibri"/>
              </a:rPr>
              <a:t>varsayan Denetimli </a:t>
            </a:r>
            <a:r>
              <a:rPr lang="tr-TR" sz="2000" spc="-305" dirty="0">
                <a:solidFill>
                  <a:srgbClr val="252525"/>
                </a:solidFill>
                <a:latin typeface="Calibri"/>
                <a:cs typeface="Calibri"/>
              </a:rPr>
              <a:t> </a:t>
            </a:r>
            <a:r>
              <a:rPr lang="tr-TR" sz="2000" spc="30" dirty="0">
                <a:solidFill>
                  <a:srgbClr val="252525"/>
                </a:solidFill>
                <a:latin typeface="Calibri"/>
                <a:cs typeface="Calibri"/>
              </a:rPr>
              <a:t>Ö</a:t>
            </a:r>
            <a:r>
              <a:rPr lang="tr-TR" sz="2000" spc="30" dirty="0">
                <a:solidFill>
                  <a:srgbClr val="252525"/>
                </a:solidFill>
                <a:latin typeface="Times New Roman"/>
                <a:cs typeface="Times New Roman"/>
              </a:rPr>
              <a:t>ğ</a:t>
            </a:r>
            <a:r>
              <a:rPr lang="tr-TR" sz="2000" spc="30" dirty="0">
                <a:solidFill>
                  <a:srgbClr val="252525"/>
                </a:solidFill>
                <a:latin typeface="Calibri"/>
                <a:cs typeface="Calibri"/>
              </a:rPr>
              <a:t>renme</a:t>
            </a:r>
            <a:r>
              <a:rPr lang="tr-TR" sz="2000" spc="25" dirty="0">
                <a:solidFill>
                  <a:srgbClr val="252525"/>
                </a:solidFill>
                <a:latin typeface="Calibri"/>
                <a:cs typeface="Calibri"/>
              </a:rPr>
              <a:t> </a:t>
            </a:r>
            <a:r>
              <a:rPr lang="tr-TR" sz="2000" spc="40" dirty="0">
                <a:solidFill>
                  <a:srgbClr val="252525"/>
                </a:solidFill>
                <a:latin typeface="Calibri"/>
                <a:cs typeface="Calibri"/>
              </a:rPr>
              <a:t>algoritmasıdır</a:t>
            </a:r>
            <a:r>
              <a:rPr lang="tr-TR" sz="2000" spc="40" dirty="0" smtClean="0">
                <a:solidFill>
                  <a:srgbClr val="252525"/>
                </a:solidFill>
                <a:latin typeface="Calibri"/>
                <a:cs typeface="Calibri"/>
              </a:rPr>
              <a:t>.</a:t>
            </a:r>
          </a:p>
          <a:p>
            <a:pPr marL="12700" marR="366395">
              <a:lnSpc>
                <a:spcPct val="114999"/>
              </a:lnSpc>
              <a:spcBef>
                <a:spcPts val="100"/>
              </a:spcBef>
            </a:pPr>
            <a:r>
              <a:rPr lang="tr-TR" sz="2000" spc="40" dirty="0">
                <a:solidFill>
                  <a:srgbClr val="252525"/>
                </a:solidFill>
                <a:latin typeface="Calibri"/>
                <a:cs typeface="Calibri"/>
              </a:rPr>
              <a:t> </a:t>
            </a:r>
            <a:r>
              <a:rPr lang="tr-TR" sz="2000" spc="40" dirty="0" smtClean="0">
                <a:solidFill>
                  <a:srgbClr val="252525"/>
                </a:solidFill>
                <a:latin typeface="Calibri"/>
                <a:cs typeface="Calibri"/>
              </a:rPr>
              <a:t>Örneklemler arası uzaklık, uzaklık matrisleri ile hesaplanır</a:t>
            </a:r>
          </a:p>
          <a:p>
            <a:pPr marL="12700" marR="366395">
              <a:lnSpc>
                <a:spcPct val="114999"/>
              </a:lnSpc>
              <a:spcBef>
                <a:spcPts val="100"/>
              </a:spcBef>
            </a:pPr>
            <a:endParaRPr lang="tr-TR" sz="2000" dirty="0">
              <a:latin typeface="Calibri"/>
              <a:cs typeface="Calibri"/>
            </a:endParaRPr>
          </a:p>
        </p:txBody>
      </p:sp>
      <p:sp>
        <p:nvSpPr>
          <p:cNvPr id="88" name="Google Shape;88;p3"/>
          <p:cNvSpPr txBox="1">
            <a:spLocks noGrp="1"/>
          </p:cNvSpPr>
          <p:nvPr>
            <p:ph type="title"/>
          </p:nvPr>
        </p:nvSpPr>
        <p:spPr>
          <a:xfrm>
            <a:off x="604838" y="449263"/>
            <a:ext cx="10982325" cy="747712"/>
          </a:xfrm>
          <a:prstGeom prst="rect">
            <a:avLst/>
          </a:prstGeom>
          <a:noFill/>
          <a:ln>
            <a:noFill/>
          </a:ln>
        </p:spPr>
        <p:txBody>
          <a:bodyPr spcFirstLastPara="1" wrap="square" lIns="91425" tIns="45700" rIns="91425" bIns="45700" anchor="ctr" anchorCtr="0">
            <a:noAutofit/>
          </a:bodyPr>
          <a:lstStyle/>
          <a:p>
            <a:pPr marL="0" lvl="0" indent="0">
              <a:spcBef>
                <a:spcPts val="2200"/>
              </a:spcBef>
              <a:buClr>
                <a:srgbClr val="A0197D"/>
              </a:buClr>
              <a:buSzPts val="2000"/>
            </a:pPr>
            <a:r>
              <a:rPr lang="tr-TR" dirty="0" smtClean="0"/>
              <a:t>3.3 Makine Öğrenmesi </a:t>
            </a:r>
            <a:r>
              <a:rPr lang="tr-TR" dirty="0" smtClean="0"/>
              <a:t>Algoritmaları – KNN (K en yakın Komşu)</a:t>
            </a:r>
            <a:endParaRPr lang="tr-TR" dirty="0"/>
          </a:p>
        </p:txBody>
      </p:sp>
      <p:sp>
        <p:nvSpPr>
          <p:cNvPr id="89" name="Google Shape;89;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lvl="0"/>
            <a:r>
              <a:rPr lang="tr-TR" dirty="0"/>
              <a:t>15 Haziran 2024</a:t>
            </a:r>
          </a:p>
        </p:txBody>
      </p:sp>
      <p:sp>
        <p:nvSpPr>
          <p:cNvPr id="90" name="Google Shape;90;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lvl="0"/>
            <a:r>
              <a:rPr lang="tr-TR" dirty="0"/>
              <a:t>Global AI </a:t>
            </a:r>
            <a:r>
              <a:rPr lang="tr-TR" dirty="0" err="1"/>
              <a:t>Hub</a:t>
            </a:r>
            <a:r>
              <a:rPr lang="tr-TR" dirty="0"/>
              <a:t> Yapay Zekaya Giriş Eğitimi</a:t>
            </a:r>
          </a:p>
        </p:txBody>
      </p:sp>
      <p:sp>
        <p:nvSpPr>
          <p:cNvPr id="91" name="Google Shape;91;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tr-TR"/>
              <a:t>27</a:t>
            </a:fld>
            <a:endParaRPr dirty="0"/>
          </a:p>
        </p:txBody>
      </p:sp>
      <p:sp>
        <p:nvSpPr>
          <p:cNvPr id="93" name="Google Shape;93;p3"/>
          <p:cNvSpPr txBox="1"/>
          <p:nvPr/>
        </p:nvSpPr>
        <p:spPr>
          <a:xfrm>
            <a:off x="8025708" y="5738282"/>
            <a:ext cx="3138311" cy="214489"/>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600"/>
              </a:spcBef>
              <a:spcAft>
                <a:spcPts val="0"/>
              </a:spcAft>
              <a:buClr>
                <a:schemeClr val="dk1"/>
              </a:buClr>
              <a:buSzPts val="1200"/>
              <a:buFont typeface="Arial"/>
              <a:buNone/>
            </a:pPr>
            <a:endParaRPr sz="1200" b="0" i="0" u="none" strike="noStrike" cap="none" dirty="0">
              <a:solidFill>
                <a:srgbClr val="3F3F3F"/>
              </a:solidFill>
              <a:latin typeface="Quattrocento Sans"/>
              <a:ea typeface="Quattrocento Sans"/>
              <a:cs typeface="Quattrocento Sans"/>
              <a:sym typeface="Quattrocento Sans"/>
            </a:endParaRPr>
          </a:p>
        </p:txBody>
      </p:sp>
      <p:pic>
        <p:nvPicPr>
          <p:cNvPr id="9" name="object 3"/>
          <p:cNvPicPr/>
          <p:nvPr/>
        </p:nvPicPr>
        <p:blipFill>
          <a:blip r:embed="rId3" cstate="print"/>
          <a:stretch>
            <a:fillRect/>
          </a:stretch>
        </p:blipFill>
        <p:spPr>
          <a:xfrm>
            <a:off x="7262073" y="1436914"/>
            <a:ext cx="4511916" cy="2606681"/>
          </a:xfrm>
          <a:prstGeom prst="rect">
            <a:avLst/>
          </a:prstGeom>
        </p:spPr>
      </p:pic>
      <p:pic>
        <p:nvPicPr>
          <p:cNvPr id="2" name="Resim 1"/>
          <p:cNvPicPr>
            <a:picLocks noChangeAspect="1"/>
          </p:cNvPicPr>
          <p:nvPr/>
        </p:nvPicPr>
        <p:blipFill>
          <a:blip r:embed="rId4"/>
          <a:stretch>
            <a:fillRect/>
          </a:stretch>
        </p:blipFill>
        <p:spPr>
          <a:xfrm>
            <a:off x="2129840" y="3731235"/>
            <a:ext cx="3817520" cy="2468815"/>
          </a:xfrm>
          <a:prstGeom prst="rect">
            <a:avLst/>
          </a:prstGeom>
        </p:spPr>
      </p:pic>
    </p:spTree>
    <p:extLst>
      <p:ext uri="{BB962C8B-B14F-4D97-AF65-F5344CB8AC3E}">
        <p14:creationId xmlns:p14="http://schemas.microsoft.com/office/powerpoint/2010/main" val="304553685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3" descr="Photo by Andrea De Santis on Unsplash "/>
          <p:cNvSpPr txBox="1">
            <a:spLocks noGrp="1"/>
          </p:cNvSpPr>
          <p:nvPr>
            <p:ph type="body" idx="1"/>
          </p:nvPr>
        </p:nvSpPr>
        <p:spPr>
          <a:xfrm>
            <a:off x="604838" y="1436914"/>
            <a:ext cx="6573425" cy="460683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2200"/>
              </a:spcBef>
              <a:spcAft>
                <a:spcPts val="0"/>
              </a:spcAft>
              <a:buClr>
                <a:srgbClr val="A0197D"/>
              </a:buClr>
              <a:buSzPts val="2000"/>
              <a:buNone/>
            </a:pPr>
            <a:endParaRPr sz="2000" dirty="0"/>
          </a:p>
          <a:p>
            <a:pPr marL="12700" marR="269240">
              <a:lnSpc>
                <a:spcPct val="114999"/>
              </a:lnSpc>
              <a:spcBef>
                <a:spcPts val="100"/>
              </a:spcBef>
            </a:pPr>
            <a:r>
              <a:rPr lang="tr-TR" sz="2000" spc="40" dirty="0">
                <a:solidFill>
                  <a:srgbClr val="292929"/>
                </a:solidFill>
                <a:latin typeface="Calibri"/>
                <a:cs typeface="Calibri"/>
              </a:rPr>
              <a:t>SVM, do</a:t>
            </a:r>
            <a:r>
              <a:rPr lang="tr-TR" sz="2000" spc="40" dirty="0">
                <a:solidFill>
                  <a:srgbClr val="292929"/>
                </a:solidFill>
                <a:latin typeface="Times New Roman"/>
                <a:cs typeface="Times New Roman"/>
              </a:rPr>
              <a:t>ğ</a:t>
            </a:r>
            <a:r>
              <a:rPr lang="tr-TR" sz="2000" spc="40" dirty="0">
                <a:solidFill>
                  <a:srgbClr val="292929"/>
                </a:solidFill>
                <a:latin typeface="Calibri"/>
                <a:cs typeface="Calibri"/>
              </a:rPr>
              <a:t>rusal veya do</a:t>
            </a:r>
            <a:r>
              <a:rPr lang="tr-TR" sz="2000" spc="40" dirty="0">
                <a:solidFill>
                  <a:srgbClr val="292929"/>
                </a:solidFill>
                <a:latin typeface="Times New Roman"/>
                <a:cs typeface="Times New Roman"/>
              </a:rPr>
              <a:t>ğ</a:t>
            </a:r>
            <a:r>
              <a:rPr lang="tr-TR" sz="2000" spc="40" dirty="0">
                <a:solidFill>
                  <a:srgbClr val="292929"/>
                </a:solidFill>
                <a:latin typeface="Calibri"/>
                <a:cs typeface="Calibri"/>
              </a:rPr>
              <a:t>rusal </a:t>
            </a:r>
            <a:r>
              <a:rPr lang="tr-TR" sz="2000" spc="45" dirty="0">
                <a:solidFill>
                  <a:srgbClr val="292929"/>
                </a:solidFill>
                <a:latin typeface="Calibri"/>
                <a:cs typeface="Calibri"/>
              </a:rPr>
              <a:t>olmayan </a:t>
            </a:r>
            <a:r>
              <a:rPr lang="tr-TR" sz="2000" spc="50" dirty="0">
                <a:solidFill>
                  <a:srgbClr val="292929"/>
                </a:solidFill>
                <a:latin typeface="Calibri"/>
                <a:cs typeface="Calibri"/>
              </a:rPr>
              <a:t> </a:t>
            </a:r>
            <a:r>
              <a:rPr lang="tr-TR" sz="2000" spc="45" dirty="0" err="1">
                <a:solidFill>
                  <a:srgbClr val="292929"/>
                </a:solidFill>
                <a:latin typeface="Calibri"/>
                <a:cs typeface="Calibri"/>
              </a:rPr>
              <a:t>sınıﬂandırma</a:t>
            </a:r>
            <a:r>
              <a:rPr lang="tr-TR" sz="2000" spc="45" dirty="0">
                <a:solidFill>
                  <a:srgbClr val="292929"/>
                </a:solidFill>
                <a:latin typeface="Calibri"/>
                <a:cs typeface="Calibri"/>
              </a:rPr>
              <a:t>, </a:t>
            </a:r>
            <a:r>
              <a:rPr lang="tr-TR" sz="2000" spc="40" dirty="0">
                <a:solidFill>
                  <a:srgbClr val="292929"/>
                </a:solidFill>
                <a:latin typeface="Calibri"/>
                <a:cs typeface="Calibri"/>
              </a:rPr>
              <a:t>regresyon </a:t>
            </a:r>
            <a:r>
              <a:rPr lang="tr-TR" sz="2000" spc="35" dirty="0">
                <a:solidFill>
                  <a:srgbClr val="292929"/>
                </a:solidFill>
                <a:latin typeface="Calibri"/>
                <a:cs typeface="Calibri"/>
              </a:rPr>
              <a:t>ve </a:t>
            </a:r>
            <a:r>
              <a:rPr lang="tr-TR" sz="2000" spc="15" dirty="0">
                <a:solidFill>
                  <a:srgbClr val="292929"/>
                </a:solidFill>
                <a:latin typeface="Calibri"/>
                <a:cs typeface="Calibri"/>
              </a:rPr>
              <a:t>hatta </a:t>
            </a:r>
            <a:r>
              <a:rPr lang="tr-TR" sz="2000" spc="70" dirty="0">
                <a:solidFill>
                  <a:srgbClr val="292929"/>
                </a:solidFill>
                <a:latin typeface="Calibri"/>
                <a:cs typeface="Calibri"/>
              </a:rPr>
              <a:t>aykırı </a:t>
            </a:r>
            <a:r>
              <a:rPr lang="tr-TR" sz="2000" spc="15" dirty="0">
                <a:solidFill>
                  <a:srgbClr val="292929"/>
                </a:solidFill>
                <a:latin typeface="Calibri"/>
                <a:cs typeface="Calibri"/>
              </a:rPr>
              <a:t>de</a:t>
            </a:r>
            <a:r>
              <a:rPr lang="tr-TR" sz="2000" spc="15" dirty="0">
                <a:solidFill>
                  <a:srgbClr val="292929"/>
                </a:solidFill>
                <a:latin typeface="Times New Roman"/>
                <a:cs typeface="Times New Roman"/>
              </a:rPr>
              <a:t>ğ</a:t>
            </a:r>
            <a:r>
              <a:rPr lang="tr-TR" sz="2000" spc="15" dirty="0">
                <a:solidFill>
                  <a:srgbClr val="292929"/>
                </a:solidFill>
                <a:latin typeface="Calibri"/>
                <a:cs typeface="Calibri"/>
              </a:rPr>
              <a:t>er </a:t>
            </a:r>
            <a:r>
              <a:rPr lang="tr-TR" sz="2000" spc="20" dirty="0">
                <a:solidFill>
                  <a:srgbClr val="292929"/>
                </a:solidFill>
                <a:latin typeface="Calibri"/>
                <a:cs typeface="Calibri"/>
              </a:rPr>
              <a:t> </a:t>
            </a:r>
            <a:r>
              <a:rPr lang="tr-TR" sz="2000" spc="35" dirty="0">
                <a:solidFill>
                  <a:srgbClr val="292929"/>
                </a:solidFill>
                <a:latin typeface="Calibri"/>
                <a:cs typeface="Calibri"/>
              </a:rPr>
              <a:t>tespiti</a:t>
            </a:r>
            <a:r>
              <a:rPr lang="tr-TR" sz="2000" spc="25" dirty="0">
                <a:solidFill>
                  <a:srgbClr val="292929"/>
                </a:solidFill>
                <a:latin typeface="Calibri"/>
                <a:cs typeface="Calibri"/>
              </a:rPr>
              <a:t> </a:t>
            </a:r>
            <a:r>
              <a:rPr lang="tr-TR" sz="2000" spc="40" dirty="0">
                <a:solidFill>
                  <a:srgbClr val="292929"/>
                </a:solidFill>
                <a:latin typeface="Calibri"/>
                <a:cs typeface="Calibri"/>
              </a:rPr>
              <a:t>yapabilen</a:t>
            </a:r>
            <a:r>
              <a:rPr lang="tr-TR" sz="2000" spc="25" dirty="0">
                <a:solidFill>
                  <a:srgbClr val="292929"/>
                </a:solidFill>
                <a:latin typeface="Calibri"/>
                <a:cs typeface="Calibri"/>
              </a:rPr>
              <a:t> </a:t>
            </a:r>
            <a:r>
              <a:rPr lang="tr-TR" sz="2000" spc="60" dirty="0">
                <a:solidFill>
                  <a:srgbClr val="292929"/>
                </a:solidFill>
                <a:latin typeface="Calibri"/>
                <a:cs typeface="Calibri"/>
              </a:rPr>
              <a:t>güçlü</a:t>
            </a:r>
            <a:r>
              <a:rPr lang="tr-TR" sz="2000" spc="25" dirty="0">
                <a:solidFill>
                  <a:srgbClr val="292929"/>
                </a:solidFill>
                <a:latin typeface="Calibri"/>
                <a:cs typeface="Calibri"/>
              </a:rPr>
              <a:t> </a:t>
            </a:r>
            <a:r>
              <a:rPr lang="tr-TR" sz="2000" spc="35" dirty="0">
                <a:solidFill>
                  <a:srgbClr val="292929"/>
                </a:solidFill>
                <a:latin typeface="Calibri"/>
                <a:cs typeface="Calibri"/>
              </a:rPr>
              <a:t>ve</a:t>
            </a:r>
            <a:r>
              <a:rPr lang="tr-TR" sz="2000" spc="30" dirty="0">
                <a:solidFill>
                  <a:srgbClr val="292929"/>
                </a:solidFill>
                <a:latin typeface="Calibri"/>
                <a:cs typeface="Calibri"/>
              </a:rPr>
              <a:t> </a:t>
            </a:r>
            <a:r>
              <a:rPr lang="tr-TR" sz="2000" spc="95" dirty="0">
                <a:solidFill>
                  <a:srgbClr val="292929"/>
                </a:solidFill>
                <a:latin typeface="Calibri"/>
                <a:cs typeface="Calibri"/>
              </a:rPr>
              <a:t>çok</a:t>
            </a:r>
            <a:r>
              <a:rPr lang="tr-TR" sz="2000" spc="25" dirty="0">
                <a:solidFill>
                  <a:srgbClr val="292929"/>
                </a:solidFill>
                <a:latin typeface="Calibri"/>
                <a:cs typeface="Calibri"/>
              </a:rPr>
              <a:t> </a:t>
            </a:r>
            <a:r>
              <a:rPr lang="tr-TR" sz="2000" spc="50" dirty="0">
                <a:solidFill>
                  <a:srgbClr val="292929"/>
                </a:solidFill>
                <a:latin typeface="Calibri"/>
                <a:cs typeface="Calibri"/>
              </a:rPr>
              <a:t>yönlü</a:t>
            </a:r>
            <a:r>
              <a:rPr lang="tr-TR" sz="2000" spc="25" dirty="0">
                <a:solidFill>
                  <a:srgbClr val="292929"/>
                </a:solidFill>
                <a:latin typeface="Calibri"/>
                <a:cs typeface="Calibri"/>
              </a:rPr>
              <a:t> </a:t>
            </a:r>
            <a:r>
              <a:rPr lang="tr-TR" sz="2000" spc="55" dirty="0">
                <a:solidFill>
                  <a:srgbClr val="292929"/>
                </a:solidFill>
                <a:latin typeface="Calibri"/>
                <a:cs typeface="Calibri"/>
              </a:rPr>
              <a:t>bir</a:t>
            </a:r>
            <a:r>
              <a:rPr lang="tr-TR" sz="2000" spc="25" dirty="0">
                <a:solidFill>
                  <a:srgbClr val="292929"/>
                </a:solidFill>
                <a:latin typeface="Calibri"/>
                <a:cs typeface="Calibri"/>
              </a:rPr>
              <a:t> </a:t>
            </a:r>
            <a:r>
              <a:rPr lang="tr-TR" sz="2000" spc="40" dirty="0">
                <a:solidFill>
                  <a:srgbClr val="292929"/>
                </a:solidFill>
                <a:latin typeface="Calibri"/>
                <a:cs typeface="Calibri"/>
              </a:rPr>
              <a:t>Makine </a:t>
            </a:r>
            <a:r>
              <a:rPr lang="tr-TR" sz="2000" spc="-300" dirty="0">
                <a:solidFill>
                  <a:srgbClr val="292929"/>
                </a:solidFill>
                <a:latin typeface="Calibri"/>
                <a:cs typeface="Calibri"/>
              </a:rPr>
              <a:t> </a:t>
            </a:r>
            <a:r>
              <a:rPr lang="tr-TR" sz="2000" spc="45" dirty="0">
                <a:solidFill>
                  <a:srgbClr val="292929"/>
                </a:solidFill>
                <a:latin typeface="Calibri"/>
                <a:cs typeface="Calibri"/>
              </a:rPr>
              <a:t>Ö</a:t>
            </a:r>
            <a:r>
              <a:rPr lang="tr-TR" sz="2000" spc="45" dirty="0">
                <a:solidFill>
                  <a:srgbClr val="292929"/>
                </a:solidFill>
                <a:latin typeface="Times New Roman"/>
                <a:cs typeface="Times New Roman"/>
              </a:rPr>
              <a:t>ğ</a:t>
            </a:r>
            <a:r>
              <a:rPr lang="tr-TR" sz="2000" spc="45" dirty="0">
                <a:solidFill>
                  <a:srgbClr val="292929"/>
                </a:solidFill>
                <a:latin typeface="Calibri"/>
                <a:cs typeface="Calibri"/>
              </a:rPr>
              <a:t>renimi</a:t>
            </a:r>
            <a:r>
              <a:rPr lang="tr-TR" sz="2000" spc="25" dirty="0">
                <a:solidFill>
                  <a:srgbClr val="292929"/>
                </a:solidFill>
                <a:latin typeface="Calibri"/>
                <a:cs typeface="Calibri"/>
              </a:rPr>
              <a:t> </a:t>
            </a:r>
            <a:r>
              <a:rPr lang="tr-TR" sz="2000" spc="35" dirty="0">
                <a:solidFill>
                  <a:srgbClr val="292929"/>
                </a:solidFill>
                <a:latin typeface="Calibri"/>
                <a:cs typeface="Calibri"/>
              </a:rPr>
              <a:t>modelidir.</a:t>
            </a:r>
            <a:endParaRPr lang="tr-TR" sz="2000" dirty="0">
              <a:latin typeface="Calibri"/>
              <a:cs typeface="Calibri"/>
            </a:endParaRPr>
          </a:p>
          <a:p>
            <a:pPr marL="12700" marR="366395">
              <a:lnSpc>
                <a:spcPct val="114999"/>
              </a:lnSpc>
              <a:spcBef>
                <a:spcPts val="100"/>
              </a:spcBef>
            </a:pPr>
            <a:r>
              <a:rPr lang="tr-TR" sz="2000" spc="25" dirty="0" err="1">
                <a:solidFill>
                  <a:srgbClr val="292929"/>
                </a:solidFill>
                <a:latin typeface="Calibri"/>
                <a:cs typeface="Calibri"/>
              </a:rPr>
              <a:t>SVM'ler</a:t>
            </a:r>
            <a:r>
              <a:rPr lang="tr-TR" sz="2000" spc="25" dirty="0">
                <a:solidFill>
                  <a:srgbClr val="292929"/>
                </a:solidFill>
                <a:latin typeface="Calibri"/>
                <a:cs typeface="Calibri"/>
              </a:rPr>
              <a:t>, </a:t>
            </a:r>
            <a:r>
              <a:rPr lang="tr-TR" sz="2000" spc="55" dirty="0">
                <a:solidFill>
                  <a:srgbClr val="292929"/>
                </a:solidFill>
                <a:latin typeface="Calibri"/>
                <a:cs typeface="Calibri"/>
              </a:rPr>
              <a:t>özellikle </a:t>
            </a:r>
            <a:r>
              <a:rPr lang="tr-TR" sz="2000" spc="60" dirty="0">
                <a:solidFill>
                  <a:srgbClr val="292929"/>
                </a:solidFill>
                <a:latin typeface="Calibri"/>
                <a:cs typeface="Calibri"/>
              </a:rPr>
              <a:t>karma</a:t>
            </a:r>
            <a:r>
              <a:rPr lang="tr-TR" sz="2000" spc="60" dirty="0">
                <a:solidFill>
                  <a:srgbClr val="292929"/>
                </a:solidFill>
                <a:latin typeface="Times New Roman"/>
                <a:cs typeface="Times New Roman"/>
              </a:rPr>
              <a:t>ş</a:t>
            </a:r>
            <a:r>
              <a:rPr lang="tr-TR" sz="2000" spc="60" dirty="0">
                <a:solidFill>
                  <a:srgbClr val="292929"/>
                </a:solidFill>
                <a:latin typeface="Calibri"/>
                <a:cs typeface="Calibri"/>
              </a:rPr>
              <a:t>ık </a:t>
            </a:r>
            <a:r>
              <a:rPr lang="tr-TR" sz="2000" spc="95" dirty="0">
                <a:solidFill>
                  <a:srgbClr val="292929"/>
                </a:solidFill>
                <a:latin typeface="Calibri"/>
                <a:cs typeface="Calibri"/>
              </a:rPr>
              <a:t>küçük </a:t>
            </a:r>
            <a:r>
              <a:rPr lang="tr-TR" sz="2000" spc="40" dirty="0">
                <a:solidFill>
                  <a:srgbClr val="292929"/>
                </a:solidFill>
                <a:latin typeface="Calibri"/>
                <a:cs typeface="Calibri"/>
              </a:rPr>
              <a:t>veya </a:t>
            </a:r>
            <a:r>
              <a:rPr lang="tr-TR" sz="2000" spc="30" dirty="0">
                <a:solidFill>
                  <a:srgbClr val="292929"/>
                </a:solidFill>
                <a:latin typeface="Calibri"/>
                <a:cs typeface="Calibri"/>
              </a:rPr>
              <a:t>orta </a:t>
            </a:r>
            <a:r>
              <a:rPr lang="tr-TR" sz="2000" spc="35" dirty="0">
                <a:solidFill>
                  <a:srgbClr val="292929"/>
                </a:solidFill>
                <a:latin typeface="Calibri"/>
                <a:cs typeface="Calibri"/>
              </a:rPr>
              <a:t> </a:t>
            </a:r>
            <a:r>
              <a:rPr lang="tr-TR" sz="2000" spc="70" dirty="0">
                <a:solidFill>
                  <a:srgbClr val="292929"/>
                </a:solidFill>
                <a:latin typeface="Calibri"/>
                <a:cs typeface="Calibri"/>
              </a:rPr>
              <a:t>ölçekli</a:t>
            </a:r>
            <a:r>
              <a:rPr lang="tr-TR" sz="2000" spc="20" dirty="0">
                <a:solidFill>
                  <a:srgbClr val="292929"/>
                </a:solidFill>
                <a:latin typeface="Calibri"/>
                <a:cs typeface="Calibri"/>
              </a:rPr>
              <a:t> </a:t>
            </a:r>
            <a:r>
              <a:rPr lang="tr-TR" sz="2000" spc="45" dirty="0">
                <a:solidFill>
                  <a:srgbClr val="292929"/>
                </a:solidFill>
                <a:latin typeface="Calibri"/>
                <a:cs typeface="Calibri"/>
              </a:rPr>
              <a:t>veri</a:t>
            </a:r>
            <a:r>
              <a:rPr lang="tr-TR" sz="2000" spc="25" dirty="0">
                <a:solidFill>
                  <a:srgbClr val="292929"/>
                </a:solidFill>
                <a:latin typeface="Calibri"/>
                <a:cs typeface="Calibri"/>
              </a:rPr>
              <a:t> </a:t>
            </a:r>
            <a:r>
              <a:rPr lang="tr-TR" sz="2000" spc="50" dirty="0">
                <a:solidFill>
                  <a:srgbClr val="292929"/>
                </a:solidFill>
                <a:latin typeface="Calibri"/>
                <a:cs typeface="Calibri"/>
              </a:rPr>
              <a:t>kümelerinin</a:t>
            </a:r>
            <a:r>
              <a:rPr lang="tr-TR" sz="2000" spc="20" dirty="0">
                <a:solidFill>
                  <a:srgbClr val="292929"/>
                </a:solidFill>
                <a:latin typeface="Calibri"/>
                <a:cs typeface="Calibri"/>
              </a:rPr>
              <a:t> </a:t>
            </a:r>
            <a:r>
              <a:rPr lang="tr-TR" sz="2000" spc="55" dirty="0" err="1">
                <a:solidFill>
                  <a:srgbClr val="292929"/>
                </a:solidFill>
                <a:latin typeface="Calibri"/>
                <a:cs typeface="Calibri"/>
              </a:rPr>
              <a:t>sınıﬂandırılması</a:t>
            </a:r>
            <a:r>
              <a:rPr lang="tr-TR" sz="2000" spc="25" dirty="0">
                <a:solidFill>
                  <a:srgbClr val="292929"/>
                </a:solidFill>
                <a:latin typeface="Calibri"/>
                <a:cs typeface="Calibri"/>
              </a:rPr>
              <a:t> </a:t>
            </a:r>
            <a:r>
              <a:rPr lang="tr-TR" sz="2000" spc="70" dirty="0">
                <a:solidFill>
                  <a:srgbClr val="292929"/>
                </a:solidFill>
                <a:latin typeface="Calibri"/>
                <a:cs typeface="Calibri"/>
              </a:rPr>
              <a:t>için </a:t>
            </a:r>
            <a:r>
              <a:rPr lang="tr-TR" sz="2000" spc="-305" dirty="0">
                <a:solidFill>
                  <a:srgbClr val="292929"/>
                </a:solidFill>
                <a:latin typeface="Calibri"/>
                <a:cs typeface="Calibri"/>
              </a:rPr>
              <a:t> </a:t>
            </a:r>
            <a:r>
              <a:rPr lang="tr-TR" sz="2000" spc="95" dirty="0">
                <a:solidFill>
                  <a:srgbClr val="292929"/>
                </a:solidFill>
                <a:latin typeface="Calibri"/>
                <a:cs typeface="Calibri"/>
              </a:rPr>
              <a:t>çok</a:t>
            </a:r>
            <a:r>
              <a:rPr lang="tr-TR" sz="2000" spc="25" dirty="0">
                <a:solidFill>
                  <a:srgbClr val="292929"/>
                </a:solidFill>
                <a:latin typeface="Calibri"/>
                <a:cs typeface="Calibri"/>
              </a:rPr>
              <a:t> </a:t>
            </a:r>
            <a:r>
              <a:rPr lang="tr-TR" sz="2000" spc="45" dirty="0" smtClean="0">
                <a:solidFill>
                  <a:srgbClr val="292929"/>
                </a:solidFill>
                <a:latin typeface="Calibri"/>
                <a:cs typeface="Calibri"/>
              </a:rPr>
              <a:t>uygundur</a:t>
            </a:r>
            <a:endParaRPr lang="tr-TR" sz="2000" dirty="0">
              <a:latin typeface="Calibri"/>
              <a:cs typeface="Calibri"/>
            </a:endParaRPr>
          </a:p>
        </p:txBody>
      </p:sp>
      <p:sp>
        <p:nvSpPr>
          <p:cNvPr id="88" name="Google Shape;88;p3"/>
          <p:cNvSpPr txBox="1">
            <a:spLocks noGrp="1"/>
          </p:cNvSpPr>
          <p:nvPr>
            <p:ph type="title"/>
          </p:nvPr>
        </p:nvSpPr>
        <p:spPr>
          <a:xfrm>
            <a:off x="604838" y="449263"/>
            <a:ext cx="10982325" cy="747712"/>
          </a:xfrm>
          <a:prstGeom prst="rect">
            <a:avLst/>
          </a:prstGeom>
          <a:noFill/>
          <a:ln>
            <a:noFill/>
          </a:ln>
        </p:spPr>
        <p:txBody>
          <a:bodyPr spcFirstLastPara="1" wrap="square" lIns="91425" tIns="45700" rIns="91425" bIns="45700" anchor="ctr" anchorCtr="0">
            <a:noAutofit/>
          </a:bodyPr>
          <a:lstStyle/>
          <a:p>
            <a:pPr marL="0" lvl="0" indent="0">
              <a:spcBef>
                <a:spcPts val="2200"/>
              </a:spcBef>
              <a:buClr>
                <a:srgbClr val="A0197D"/>
              </a:buClr>
              <a:buSzPts val="2000"/>
            </a:pPr>
            <a:r>
              <a:rPr lang="tr-TR" dirty="0" smtClean="0"/>
              <a:t>3.3 Makine Öğrenmesi </a:t>
            </a:r>
            <a:r>
              <a:rPr lang="tr-TR" dirty="0" smtClean="0"/>
              <a:t>Algoritmaları – SVM (Destek Vektör Makineleri)</a:t>
            </a:r>
            <a:endParaRPr lang="tr-TR" dirty="0"/>
          </a:p>
        </p:txBody>
      </p:sp>
      <p:sp>
        <p:nvSpPr>
          <p:cNvPr id="89" name="Google Shape;89;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lvl="0"/>
            <a:r>
              <a:rPr lang="tr-TR" dirty="0"/>
              <a:t>15 Haziran 2024</a:t>
            </a:r>
          </a:p>
        </p:txBody>
      </p:sp>
      <p:sp>
        <p:nvSpPr>
          <p:cNvPr id="90" name="Google Shape;90;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lvl="0"/>
            <a:r>
              <a:rPr lang="tr-TR" dirty="0"/>
              <a:t>Global AI </a:t>
            </a:r>
            <a:r>
              <a:rPr lang="tr-TR" dirty="0" err="1"/>
              <a:t>Hub</a:t>
            </a:r>
            <a:r>
              <a:rPr lang="tr-TR" dirty="0"/>
              <a:t> Yapay Zekaya Giriş Eğitimi</a:t>
            </a:r>
          </a:p>
        </p:txBody>
      </p:sp>
      <p:sp>
        <p:nvSpPr>
          <p:cNvPr id="91" name="Google Shape;91;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tr-TR"/>
              <a:t>28</a:t>
            </a:fld>
            <a:endParaRPr dirty="0"/>
          </a:p>
        </p:txBody>
      </p:sp>
      <p:sp>
        <p:nvSpPr>
          <p:cNvPr id="93" name="Google Shape;93;p3"/>
          <p:cNvSpPr txBox="1"/>
          <p:nvPr/>
        </p:nvSpPr>
        <p:spPr>
          <a:xfrm>
            <a:off x="8025708" y="5738282"/>
            <a:ext cx="3138311" cy="214489"/>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600"/>
              </a:spcBef>
              <a:spcAft>
                <a:spcPts val="0"/>
              </a:spcAft>
              <a:buClr>
                <a:schemeClr val="dk1"/>
              </a:buClr>
              <a:buSzPts val="1200"/>
              <a:buFont typeface="Arial"/>
              <a:buNone/>
            </a:pPr>
            <a:endParaRPr sz="1200" b="0" i="0" u="none" strike="noStrike" cap="none" dirty="0">
              <a:solidFill>
                <a:srgbClr val="3F3F3F"/>
              </a:solidFill>
              <a:latin typeface="Quattrocento Sans"/>
              <a:ea typeface="Quattrocento Sans"/>
              <a:cs typeface="Quattrocento Sans"/>
              <a:sym typeface="Quattrocento Sans"/>
            </a:endParaRPr>
          </a:p>
        </p:txBody>
      </p:sp>
      <p:pic>
        <p:nvPicPr>
          <p:cNvPr id="11" name="object 4"/>
          <p:cNvPicPr/>
          <p:nvPr/>
        </p:nvPicPr>
        <p:blipFill>
          <a:blip r:embed="rId3" cstate="print"/>
          <a:stretch>
            <a:fillRect/>
          </a:stretch>
        </p:blipFill>
        <p:spPr>
          <a:xfrm>
            <a:off x="6887004" y="1353275"/>
            <a:ext cx="4921819" cy="3709397"/>
          </a:xfrm>
          <a:prstGeom prst="rect">
            <a:avLst/>
          </a:prstGeom>
        </p:spPr>
      </p:pic>
    </p:spTree>
    <p:extLst>
      <p:ext uri="{BB962C8B-B14F-4D97-AF65-F5344CB8AC3E}">
        <p14:creationId xmlns:p14="http://schemas.microsoft.com/office/powerpoint/2010/main" val="258383349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3" descr="Photo by Andrea De Santis on Unsplash "/>
          <p:cNvSpPr txBox="1">
            <a:spLocks noGrp="1"/>
          </p:cNvSpPr>
          <p:nvPr>
            <p:ph type="body" idx="1"/>
          </p:nvPr>
        </p:nvSpPr>
        <p:spPr>
          <a:xfrm>
            <a:off x="604838" y="1436914"/>
            <a:ext cx="6573425" cy="460683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2200"/>
              </a:spcBef>
              <a:spcAft>
                <a:spcPts val="0"/>
              </a:spcAft>
              <a:buClr>
                <a:srgbClr val="A0197D"/>
              </a:buClr>
              <a:buSzPts val="2000"/>
              <a:buNone/>
            </a:pPr>
            <a:endParaRPr sz="2000" dirty="0"/>
          </a:p>
          <a:p>
            <a:pPr marL="12700" marR="269240">
              <a:lnSpc>
                <a:spcPct val="114999"/>
              </a:lnSpc>
              <a:spcBef>
                <a:spcPts val="100"/>
              </a:spcBef>
            </a:pPr>
            <a:r>
              <a:rPr lang="tr-TR" sz="2000" dirty="0"/>
              <a:t>Karar ağaçları, sınıflandırma ve regresyon problemlerinde yaygın olarak kullanılan, ağaç yapısına dayanan makine öğrenmesi algoritmalarıdır. Karar ağaçları, veri setindeki özelliklere göre veri noktalarını dallara ayırarak nihai kararları veya tahminleri yapar. Bu algoritma, hem </a:t>
            </a:r>
            <a:r>
              <a:rPr lang="tr-TR" sz="2000" dirty="0" err="1"/>
              <a:t>anlaşılabilirliği</a:t>
            </a:r>
            <a:r>
              <a:rPr lang="tr-TR" sz="2000" dirty="0"/>
              <a:t> hem de </a:t>
            </a:r>
            <a:r>
              <a:rPr lang="tr-TR" sz="2000" dirty="0" err="1"/>
              <a:t>görselleştirilebilirliği</a:t>
            </a:r>
            <a:r>
              <a:rPr lang="tr-TR" sz="2000" dirty="0"/>
              <a:t> ile öne çıkar</a:t>
            </a:r>
            <a:r>
              <a:rPr lang="tr-TR" sz="2000" dirty="0" smtClean="0"/>
              <a:t>.</a:t>
            </a:r>
          </a:p>
          <a:p>
            <a:pPr marL="12700" marR="269240">
              <a:lnSpc>
                <a:spcPct val="114999"/>
              </a:lnSpc>
              <a:spcBef>
                <a:spcPts val="100"/>
              </a:spcBef>
            </a:pPr>
            <a:r>
              <a:rPr lang="tr-TR" sz="2000" dirty="0" smtClean="0">
                <a:latin typeface="Calibri"/>
                <a:cs typeface="Calibri"/>
              </a:rPr>
              <a:t>Dezavantaj: Aşırı Öğrenme Problemi</a:t>
            </a:r>
            <a:endParaRPr lang="tr-TR" sz="2000" dirty="0">
              <a:latin typeface="Calibri"/>
              <a:cs typeface="Calibri"/>
            </a:endParaRPr>
          </a:p>
        </p:txBody>
      </p:sp>
      <p:sp>
        <p:nvSpPr>
          <p:cNvPr id="88" name="Google Shape;88;p3"/>
          <p:cNvSpPr txBox="1">
            <a:spLocks noGrp="1"/>
          </p:cNvSpPr>
          <p:nvPr>
            <p:ph type="title"/>
          </p:nvPr>
        </p:nvSpPr>
        <p:spPr>
          <a:xfrm>
            <a:off x="604838" y="449263"/>
            <a:ext cx="10982325" cy="747712"/>
          </a:xfrm>
          <a:prstGeom prst="rect">
            <a:avLst/>
          </a:prstGeom>
          <a:noFill/>
          <a:ln>
            <a:noFill/>
          </a:ln>
        </p:spPr>
        <p:txBody>
          <a:bodyPr spcFirstLastPara="1" wrap="square" lIns="91425" tIns="45700" rIns="91425" bIns="45700" anchor="ctr" anchorCtr="0">
            <a:noAutofit/>
          </a:bodyPr>
          <a:lstStyle/>
          <a:p>
            <a:pPr marL="0" lvl="0" indent="0">
              <a:spcBef>
                <a:spcPts val="2200"/>
              </a:spcBef>
              <a:buClr>
                <a:srgbClr val="A0197D"/>
              </a:buClr>
              <a:buSzPts val="2000"/>
            </a:pPr>
            <a:r>
              <a:rPr lang="tr-TR" dirty="0" smtClean="0"/>
              <a:t>3.3 Makine Öğrenmesi </a:t>
            </a:r>
            <a:r>
              <a:rPr lang="tr-TR" dirty="0" smtClean="0"/>
              <a:t>Algoritmaları – Karar Ağaçları </a:t>
            </a:r>
            <a:endParaRPr lang="tr-TR" dirty="0"/>
          </a:p>
        </p:txBody>
      </p:sp>
      <p:sp>
        <p:nvSpPr>
          <p:cNvPr id="89" name="Google Shape;89;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lvl="0"/>
            <a:r>
              <a:rPr lang="tr-TR" dirty="0"/>
              <a:t>15 Haziran 2024</a:t>
            </a:r>
          </a:p>
        </p:txBody>
      </p:sp>
      <p:sp>
        <p:nvSpPr>
          <p:cNvPr id="90" name="Google Shape;90;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lvl="0"/>
            <a:r>
              <a:rPr lang="tr-TR" dirty="0"/>
              <a:t>Global AI </a:t>
            </a:r>
            <a:r>
              <a:rPr lang="tr-TR" dirty="0" err="1"/>
              <a:t>Hub</a:t>
            </a:r>
            <a:r>
              <a:rPr lang="tr-TR" dirty="0"/>
              <a:t> Yapay Zekaya Giriş Eğitimi</a:t>
            </a:r>
          </a:p>
        </p:txBody>
      </p:sp>
      <p:sp>
        <p:nvSpPr>
          <p:cNvPr id="91" name="Google Shape;91;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tr-TR"/>
              <a:t>29</a:t>
            </a:fld>
            <a:endParaRPr dirty="0"/>
          </a:p>
        </p:txBody>
      </p:sp>
      <p:sp>
        <p:nvSpPr>
          <p:cNvPr id="93" name="Google Shape;93;p3"/>
          <p:cNvSpPr txBox="1"/>
          <p:nvPr/>
        </p:nvSpPr>
        <p:spPr>
          <a:xfrm>
            <a:off x="8025708" y="5738282"/>
            <a:ext cx="3138311" cy="214489"/>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600"/>
              </a:spcBef>
              <a:spcAft>
                <a:spcPts val="0"/>
              </a:spcAft>
              <a:buClr>
                <a:schemeClr val="dk1"/>
              </a:buClr>
              <a:buSzPts val="1200"/>
              <a:buFont typeface="Arial"/>
              <a:buNone/>
            </a:pPr>
            <a:endParaRPr sz="1200" b="0" i="0" u="none" strike="noStrike" cap="none" dirty="0">
              <a:solidFill>
                <a:srgbClr val="3F3F3F"/>
              </a:solidFill>
              <a:latin typeface="Quattrocento Sans"/>
              <a:ea typeface="Quattrocento Sans"/>
              <a:cs typeface="Quattrocento Sans"/>
              <a:sym typeface="Quattrocento Sans"/>
            </a:endParaRPr>
          </a:p>
        </p:txBody>
      </p:sp>
      <p:pic>
        <p:nvPicPr>
          <p:cNvPr id="2" name="Resim 1"/>
          <p:cNvPicPr>
            <a:picLocks noChangeAspect="1"/>
          </p:cNvPicPr>
          <p:nvPr/>
        </p:nvPicPr>
        <p:blipFill>
          <a:blip r:embed="rId3"/>
          <a:stretch>
            <a:fillRect/>
          </a:stretch>
        </p:blipFill>
        <p:spPr>
          <a:xfrm>
            <a:off x="7073759" y="1600554"/>
            <a:ext cx="4610743" cy="2876951"/>
          </a:xfrm>
          <a:prstGeom prst="rect">
            <a:avLst/>
          </a:prstGeom>
        </p:spPr>
      </p:pic>
    </p:spTree>
    <p:extLst>
      <p:ext uri="{BB962C8B-B14F-4D97-AF65-F5344CB8AC3E}">
        <p14:creationId xmlns:p14="http://schemas.microsoft.com/office/powerpoint/2010/main" val="215255048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3" descr="Photo by Andrea De Santis on Unsplash "/>
          <p:cNvSpPr txBox="1">
            <a:spLocks noGrp="1"/>
          </p:cNvSpPr>
          <p:nvPr>
            <p:ph type="body" idx="1"/>
          </p:nvPr>
        </p:nvSpPr>
        <p:spPr>
          <a:xfrm>
            <a:off x="604838" y="1436913"/>
            <a:ext cx="7093539" cy="4688205"/>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2200"/>
              </a:spcBef>
              <a:spcAft>
                <a:spcPts val="0"/>
              </a:spcAft>
              <a:buClr>
                <a:srgbClr val="A0197D"/>
              </a:buClr>
              <a:buSzPts val="2000"/>
              <a:buNone/>
            </a:pPr>
            <a:endParaRPr sz="2000" dirty="0"/>
          </a:p>
          <a:p>
            <a:pPr marL="0" lvl="0" indent="0">
              <a:spcBef>
                <a:spcPts val="2200"/>
              </a:spcBef>
              <a:buClr>
                <a:srgbClr val="A0197D"/>
              </a:buClr>
              <a:buSzPts val="2000"/>
            </a:pPr>
            <a:r>
              <a:rPr lang="tr-TR" sz="2000" dirty="0"/>
              <a:t>İ</a:t>
            </a:r>
            <a:r>
              <a:rPr lang="tr-TR" sz="2000" dirty="0" smtClean="0"/>
              <a:t>nsan </a:t>
            </a:r>
            <a:r>
              <a:rPr lang="tr-TR" sz="2000" dirty="0"/>
              <a:t>zekasını taklit eden ve problem çözmek için kullanılan bilgisayar sistemleri olarak tanımlanabilir.</a:t>
            </a:r>
            <a:endParaRPr sz="2000" dirty="0"/>
          </a:p>
          <a:p>
            <a:pPr marL="720000" lvl="1" indent="-232999" algn="l" rtl="0">
              <a:lnSpc>
                <a:spcPct val="90000"/>
              </a:lnSpc>
              <a:spcBef>
                <a:spcPts val="1800"/>
              </a:spcBef>
              <a:spcAft>
                <a:spcPts val="0"/>
              </a:spcAft>
              <a:buClr>
                <a:srgbClr val="A0197D"/>
              </a:buClr>
              <a:buSzPts val="2000"/>
              <a:buNone/>
            </a:pPr>
            <a:endParaRPr sz="2000" dirty="0"/>
          </a:p>
          <a:p>
            <a:pPr marL="360000" lvl="1" indent="0" algn="l" rtl="0">
              <a:lnSpc>
                <a:spcPct val="90000"/>
              </a:lnSpc>
              <a:spcBef>
                <a:spcPts val="1800"/>
              </a:spcBef>
              <a:spcAft>
                <a:spcPts val="0"/>
              </a:spcAft>
              <a:buClr>
                <a:srgbClr val="A0197D"/>
              </a:buClr>
              <a:buSzPts val="2000"/>
              <a:buNone/>
            </a:pPr>
            <a:endParaRPr sz="2000" dirty="0"/>
          </a:p>
          <a:p>
            <a:pPr marL="0" lvl="0" indent="127000" algn="l" rtl="0">
              <a:lnSpc>
                <a:spcPct val="90000"/>
              </a:lnSpc>
              <a:spcBef>
                <a:spcPts val="2200"/>
              </a:spcBef>
              <a:spcAft>
                <a:spcPts val="0"/>
              </a:spcAft>
              <a:buClr>
                <a:srgbClr val="A0197D"/>
              </a:buClr>
              <a:buSzPts val="2000"/>
              <a:buNone/>
            </a:pPr>
            <a:endParaRPr sz="2000" dirty="0"/>
          </a:p>
        </p:txBody>
      </p:sp>
      <p:sp>
        <p:nvSpPr>
          <p:cNvPr id="88" name="Google Shape;88;p3"/>
          <p:cNvSpPr txBox="1">
            <a:spLocks noGrp="1"/>
          </p:cNvSpPr>
          <p:nvPr>
            <p:ph type="title"/>
          </p:nvPr>
        </p:nvSpPr>
        <p:spPr>
          <a:xfrm>
            <a:off x="604838" y="449263"/>
            <a:ext cx="10982325" cy="747712"/>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None/>
            </a:pPr>
            <a:r>
              <a:rPr lang="tr-TR" dirty="0" smtClean="0"/>
              <a:t>1.1. Yapay Zeka nedir?</a:t>
            </a:r>
            <a:endParaRPr dirty="0"/>
          </a:p>
        </p:txBody>
      </p:sp>
      <p:sp>
        <p:nvSpPr>
          <p:cNvPr id="89" name="Google Shape;89;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lvl="0"/>
            <a:r>
              <a:rPr lang="tr-TR" dirty="0" smtClean="0"/>
              <a:t>15 Haziran 2024</a:t>
            </a:r>
            <a:endParaRPr lang="tr-TR" dirty="0"/>
          </a:p>
        </p:txBody>
      </p:sp>
      <p:sp>
        <p:nvSpPr>
          <p:cNvPr id="90" name="Google Shape;90;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lvl="0"/>
            <a:r>
              <a:rPr lang="tr-TR" dirty="0" smtClean="0"/>
              <a:t>Global AI </a:t>
            </a:r>
            <a:r>
              <a:rPr lang="tr-TR" dirty="0" err="1" smtClean="0"/>
              <a:t>Hub</a:t>
            </a:r>
            <a:r>
              <a:rPr lang="tr-TR" dirty="0" smtClean="0"/>
              <a:t> Yapay Zekaya Giriş Eğitimi</a:t>
            </a:r>
            <a:endParaRPr lang="tr-TR" dirty="0"/>
          </a:p>
        </p:txBody>
      </p:sp>
      <p:sp>
        <p:nvSpPr>
          <p:cNvPr id="91" name="Google Shape;91;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tr-TR"/>
              <a:t>3</a:t>
            </a:fld>
            <a:endParaRPr dirty="0"/>
          </a:p>
        </p:txBody>
      </p:sp>
      <p:sp>
        <p:nvSpPr>
          <p:cNvPr id="93" name="Google Shape;93;p3"/>
          <p:cNvSpPr txBox="1"/>
          <p:nvPr/>
        </p:nvSpPr>
        <p:spPr>
          <a:xfrm>
            <a:off x="8025708" y="5738282"/>
            <a:ext cx="3138311" cy="214489"/>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600"/>
              </a:spcBef>
              <a:spcAft>
                <a:spcPts val="0"/>
              </a:spcAft>
              <a:buClr>
                <a:schemeClr val="dk1"/>
              </a:buClr>
              <a:buSzPts val="1200"/>
              <a:buFont typeface="Arial"/>
              <a:buNone/>
            </a:pPr>
            <a:endParaRPr sz="1200" b="0" i="0" u="none" strike="noStrike" cap="none" dirty="0">
              <a:solidFill>
                <a:srgbClr val="3F3F3F"/>
              </a:solidFill>
              <a:latin typeface="Quattrocento Sans"/>
              <a:ea typeface="Quattrocento Sans"/>
              <a:cs typeface="Quattrocento Sans"/>
              <a:sym typeface="Quattrocento Sans"/>
            </a:endParaRPr>
          </a:p>
        </p:txBody>
      </p:sp>
      <p:pic>
        <p:nvPicPr>
          <p:cNvPr id="2" name="Resim 1"/>
          <p:cNvPicPr>
            <a:picLocks noChangeAspect="1"/>
          </p:cNvPicPr>
          <p:nvPr/>
        </p:nvPicPr>
        <p:blipFill>
          <a:blip r:embed="rId3"/>
          <a:stretch>
            <a:fillRect/>
          </a:stretch>
        </p:blipFill>
        <p:spPr>
          <a:xfrm>
            <a:off x="7445827" y="1436913"/>
            <a:ext cx="4467147" cy="2070142"/>
          </a:xfrm>
          <a:prstGeom prst="rect">
            <a:avLst/>
          </a:prstGeom>
        </p:spPr>
      </p:pic>
    </p:spTree>
    <p:extLst>
      <p:ext uri="{BB962C8B-B14F-4D97-AF65-F5344CB8AC3E}">
        <p14:creationId xmlns:p14="http://schemas.microsoft.com/office/powerpoint/2010/main" val="77538881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3" descr="Photo by Andrea De Santis on Unsplash "/>
          <p:cNvSpPr txBox="1">
            <a:spLocks noGrp="1"/>
          </p:cNvSpPr>
          <p:nvPr>
            <p:ph type="body" idx="1"/>
          </p:nvPr>
        </p:nvSpPr>
        <p:spPr>
          <a:xfrm>
            <a:off x="604838" y="1436914"/>
            <a:ext cx="6573425" cy="460683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2200"/>
              </a:spcBef>
              <a:spcAft>
                <a:spcPts val="0"/>
              </a:spcAft>
              <a:buClr>
                <a:srgbClr val="A0197D"/>
              </a:buClr>
              <a:buSzPts val="2000"/>
              <a:buNone/>
            </a:pPr>
            <a:endParaRPr sz="2000" dirty="0"/>
          </a:p>
          <a:p>
            <a:pPr marL="12700" marR="269240">
              <a:lnSpc>
                <a:spcPct val="114999"/>
              </a:lnSpc>
              <a:spcBef>
                <a:spcPts val="100"/>
              </a:spcBef>
            </a:pPr>
            <a:r>
              <a:rPr lang="tr-TR" sz="2000" dirty="0" smtClean="0"/>
              <a:t>Kök Düğüm(</a:t>
            </a:r>
            <a:r>
              <a:rPr lang="tr-TR" sz="2000" dirty="0" err="1" smtClean="0"/>
              <a:t>Root</a:t>
            </a:r>
            <a:r>
              <a:rPr lang="tr-TR" sz="2000" dirty="0" smtClean="0"/>
              <a:t>): Ağacın en üstünde yer alır ve veri kümesindeki tüm örnekleri temsil eder.(ilk bölünme </a:t>
            </a:r>
            <a:r>
              <a:rPr lang="tr-TR" sz="2000" dirty="0" err="1" smtClean="0"/>
              <a:t>burda</a:t>
            </a:r>
            <a:r>
              <a:rPr lang="tr-TR" sz="2000" dirty="0" smtClean="0"/>
              <a:t> başlar)</a:t>
            </a:r>
          </a:p>
          <a:p>
            <a:pPr marL="12700" marR="269240">
              <a:lnSpc>
                <a:spcPct val="114999"/>
              </a:lnSpc>
              <a:spcBef>
                <a:spcPts val="100"/>
              </a:spcBef>
            </a:pPr>
            <a:r>
              <a:rPr lang="tr-TR" sz="2000" dirty="0">
                <a:latin typeface="Calibri"/>
                <a:cs typeface="Calibri"/>
              </a:rPr>
              <a:t> </a:t>
            </a:r>
            <a:r>
              <a:rPr lang="tr-TR" sz="2000" dirty="0" err="1" smtClean="0">
                <a:latin typeface="Calibri"/>
                <a:cs typeface="Calibri"/>
              </a:rPr>
              <a:t>Nood</a:t>
            </a:r>
            <a:r>
              <a:rPr lang="tr-TR" sz="2000" dirty="0" smtClean="0">
                <a:latin typeface="Calibri"/>
                <a:cs typeface="Calibri"/>
              </a:rPr>
              <a:t> (Dahili düğümler) :</a:t>
            </a:r>
            <a:r>
              <a:rPr lang="tr-TR" sz="2000" dirty="0"/>
              <a:t>Kök düğümden çıkan dallar üzerinde yer alır ve veri setindeki özellikler baz alınarak veri setini alt kümelere ayırır</a:t>
            </a:r>
            <a:r>
              <a:rPr lang="tr-TR" sz="2000" dirty="0" smtClean="0"/>
              <a:t>.</a:t>
            </a:r>
          </a:p>
          <a:p>
            <a:pPr marL="12700" marR="269240">
              <a:lnSpc>
                <a:spcPct val="114999"/>
              </a:lnSpc>
              <a:spcBef>
                <a:spcPts val="100"/>
              </a:spcBef>
            </a:pPr>
            <a:r>
              <a:rPr lang="tr-TR" sz="2000" dirty="0">
                <a:latin typeface="Calibri"/>
                <a:cs typeface="Calibri"/>
              </a:rPr>
              <a:t> </a:t>
            </a:r>
            <a:r>
              <a:rPr lang="tr-TR" sz="2000" dirty="0"/>
              <a:t>Yaprak Düğümler (</a:t>
            </a:r>
            <a:r>
              <a:rPr lang="tr-TR" sz="2000" dirty="0" err="1"/>
              <a:t>Leaf</a:t>
            </a:r>
            <a:r>
              <a:rPr lang="tr-TR" sz="2000" dirty="0"/>
              <a:t> </a:t>
            </a:r>
            <a:r>
              <a:rPr lang="tr-TR" sz="2000" dirty="0" err="1"/>
              <a:t>Nodes</a:t>
            </a:r>
            <a:r>
              <a:rPr lang="tr-TR" sz="2000" dirty="0" smtClean="0"/>
              <a:t>): Ağacın en altındaki düğümlerdir ve nihai kararları veya tahminleri içerir.</a:t>
            </a:r>
            <a:endParaRPr lang="tr-TR" sz="2000" dirty="0">
              <a:latin typeface="Calibri"/>
              <a:cs typeface="Calibri"/>
            </a:endParaRPr>
          </a:p>
        </p:txBody>
      </p:sp>
      <p:sp>
        <p:nvSpPr>
          <p:cNvPr id="88" name="Google Shape;88;p3"/>
          <p:cNvSpPr txBox="1">
            <a:spLocks noGrp="1"/>
          </p:cNvSpPr>
          <p:nvPr>
            <p:ph type="title"/>
          </p:nvPr>
        </p:nvSpPr>
        <p:spPr>
          <a:xfrm>
            <a:off x="604838" y="449263"/>
            <a:ext cx="10982325" cy="747712"/>
          </a:xfrm>
          <a:prstGeom prst="rect">
            <a:avLst/>
          </a:prstGeom>
          <a:noFill/>
          <a:ln>
            <a:noFill/>
          </a:ln>
        </p:spPr>
        <p:txBody>
          <a:bodyPr spcFirstLastPara="1" wrap="square" lIns="91425" tIns="45700" rIns="91425" bIns="45700" anchor="ctr" anchorCtr="0">
            <a:noAutofit/>
          </a:bodyPr>
          <a:lstStyle/>
          <a:p>
            <a:pPr marL="0" lvl="0" indent="0">
              <a:spcBef>
                <a:spcPts val="2200"/>
              </a:spcBef>
              <a:buClr>
                <a:srgbClr val="A0197D"/>
              </a:buClr>
              <a:buSzPts val="2000"/>
            </a:pPr>
            <a:r>
              <a:rPr lang="tr-TR" dirty="0" smtClean="0"/>
              <a:t>3.3 Makine Öğrenmesi </a:t>
            </a:r>
            <a:r>
              <a:rPr lang="tr-TR" dirty="0" smtClean="0"/>
              <a:t>Algoritmaları – Karar Ağaçları </a:t>
            </a:r>
            <a:endParaRPr lang="tr-TR" dirty="0"/>
          </a:p>
        </p:txBody>
      </p:sp>
      <p:sp>
        <p:nvSpPr>
          <p:cNvPr id="89" name="Google Shape;89;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lvl="0"/>
            <a:r>
              <a:rPr lang="tr-TR" dirty="0"/>
              <a:t>15 Haziran 2024</a:t>
            </a:r>
          </a:p>
        </p:txBody>
      </p:sp>
      <p:sp>
        <p:nvSpPr>
          <p:cNvPr id="90" name="Google Shape;90;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lvl="0"/>
            <a:r>
              <a:rPr lang="tr-TR" dirty="0"/>
              <a:t>Global AI </a:t>
            </a:r>
            <a:r>
              <a:rPr lang="tr-TR" dirty="0" err="1"/>
              <a:t>Hub</a:t>
            </a:r>
            <a:r>
              <a:rPr lang="tr-TR" dirty="0"/>
              <a:t> Yapay Zekaya Giriş Eğitimi</a:t>
            </a:r>
          </a:p>
        </p:txBody>
      </p:sp>
      <p:sp>
        <p:nvSpPr>
          <p:cNvPr id="91" name="Google Shape;91;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tr-TR"/>
              <a:t>30</a:t>
            </a:fld>
            <a:endParaRPr dirty="0"/>
          </a:p>
        </p:txBody>
      </p:sp>
      <p:sp>
        <p:nvSpPr>
          <p:cNvPr id="93" name="Google Shape;93;p3"/>
          <p:cNvSpPr txBox="1"/>
          <p:nvPr/>
        </p:nvSpPr>
        <p:spPr>
          <a:xfrm>
            <a:off x="8025708" y="5738282"/>
            <a:ext cx="3138311" cy="214489"/>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600"/>
              </a:spcBef>
              <a:spcAft>
                <a:spcPts val="0"/>
              </a:spcAft>
              <a:buClr>
                <a:schemeClr val="dk1"/>
              </a:buClr>
              <a:buSzPts val="1200"/>
              <a:buFont typeface="Arial"/>
              <a:buNone/>
            </a:pPr>
            <a:endParaRPr sz="1200" b="0" i="0" u="none" strike="noStrike" cap="none" dirty="0">
              <a:solidFill>
                <a:srgbClr val="3F3F3F"/>
              </a:solidFill>
              <a:latin typeface="Quattrocento Sans"/>
              <a:ea typeface="Quattrocento Sans"/>
              <a:cs typeface="Quattrocento Sans"/>
              <a:sym typeface="Quattrocento Sans"/>
            </a:endParaRPr>
          </a:p>
        </p:txBody>
      </p:sp>
      <p:pic>
        <p:nvPicPr>
          <p:cNvPr id="2" name="Resim 1"/>
          <p:cNvPicPr>
            <a:picLocks noChangeAspect="1"/>
          </p:cNvPicPr>
          <p:nvPr/>
        </p:nvPicPr>
        <p:blipFill>
          <a:blip r:embed="rId3"/>
          <a:stretch>
            <a:fillRect/>
          </a:stretch>
        </p:blipFill>
        <p:spPr>
          <a:xfrm>
            <a:off x="7073759" y="1600554"/>
            <a:ext cx="4610743" cy="2876951"/>
          </a:xfrm>
          <a:prstGeom prst="rect">
            <a:avLst/>
          </a:prstGeom>
        </p:spPr>
      </p:pic>
    </p:spTree>
    <p:extLst>
      <p:ext uri="{BB962C8B-B14F-4D97-AF65-F5344CB8AC3E}">
        <p14:creationId xmlns:p14="http://schemas.microsoft.com/office/powerpoint/2010/main" val="115070700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3" descr="Photo by Andrea De Santis on Unsplash "/>
          <p:cNvSpPr txBox="1">
            <a:spLocks noGrp="1"/>
          </p:cNvSpPr>
          <p:nvPr>
            <p:ph type="body" idx="1"/>
          </p:nvPr>
        </p:nvSpPr>
        <p:spPr>
          <a:xfrm>
            <a:off x="604838" y="1436914"/>
            <a:ext cx="6573425" cy="460683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2200"/>
              </a:spcBef>
              <a:spcAft>
                <a:spcPts val="0"/>
              </a:spcAft>
              <a:buClr>
                <a:srgbClr val="A0197D"/>
              </a:buClr>
              <a:buSzPts val="2000"/>
              <a:buNone/>
            </a:pPr>
            <a:endParaRPr sz="2000" dirty="0"/>
          </a:p>
          <a:p>
            <a:pPr marL="12700" marR="269240">
              <a:lnSpc>
                <a:spcPct val="114999"/>
              </a:lnSpc>
              <a:spcBef>
                <a:spcPts val="100"/>
              </a:spcBef>
            </a:pPr>
            <a:r>
              <a:rPr lang="tr-TR" sz="2000" dirty="0" smtClean="0"/>
              <a:t>Karar Ağaçları algoritmasında ortaya çıkabilen aşırı öğrenme probleminin önüne geçmek için geliştirilmiştir.</a:t>
            </a:r>
          </a:p>
          <a:p>
            <a:pPr marL="12700" marR="269240">
              <a:lnSpc>
                <a:spcPct val="114999"/>
              </a:lnSpc>
              <a:spcBef>
                <a:spcPts val="100"/>
              </a:spcBef>
            </a:pPr>
            <a:r>
              <a:rPr lang="tr-TR" sz="2000" dirty="0">
                <a:latin typeface="Calibri"/>
                <a:cs typeface="Calibri"/>
              </a:rPr>
              <a:t> </a:t>
            </a:r>
            <a:r>
              <a:rPr lang="tr-TR" sz="2000" dirty="0" smtClean="0">
                <a:latin typeface="Calibri"/>
                <a:cs typeface="Calibri"/>
              </a:rPr>
              <a:t>Çok sayıda ağacı (ör:100) paralel bir şekilde (</a:t>
            </a:r>
            <a:r>
              <a:rPr lang="tr-TR" sz="2000" dirty="0" err="1" smtClean="0">
                <a:latin typeface="Calibri"/>
                <a:cs typeface="Calibri"/>
              </a:rPr>
              <a:t>Bagging</a:t>
            </a:r>
            <a:r>
              <a:rPr lang="tr-TR" sz="2000" dirty="0" smtClean="0">
                <a:latin typeface="Calibri"/>
                <a:cs typeface="Calibri"/>
              </a:rPr>
              <a:t>) her bir ağacı ayrı ayrı hesaplayarak sonuçları birleştiren algoritmadır.</a:t>
            </a:r>
            <a:endParaRPr lang="tr-TR" sz="2000" dirty="0">
              <a:latin typeface="Calibri"/>
              <a:cs typeface="Calibri"/>
            </a:endParaRPr>
          </a:p>
        </p:txBody>
      </p:sp>
      <p:sp>
        <p:nvSpPr>
          <p:cNvPr id="88" name="Google Shape;88;p3"/>
          <p:cNvSpPr txBox="1">
            <a:spLocks noGrp="1"/>
          </p:cNvSpPr>
          <p:nvPr>
            <p:ph type="title"/>
          </p:nvPr>
        </p:nvSpPr>
        <p:spPr>
          <a:xfrm>
            <a:off x="604838" y="449263"/>
            <a:ext cx="10982325" cy="747712"/>
          </a:xfrm>
          <a:prstGeom prst="rect">
            <a:avLst/>
          </a:prstGeom>
          <a:noFill/>
          <a:ln>
            <a:noFill/>
          </a:ln>
        </p:spPr>
        <p:txBody>
          <a:bodyPr spcFirstLastPara="1" wrap="square" lIns="91425" tIns="45700" rIns="91425" bIns="45700" anchor="ctr" anchorCtr="0">
            <a:noAutofit/>
          </a:bodyPr>
          <a:lstStyle/>
          <a:p>
            <a:pPr marL="0" lvl="0" indent="0">
              <a:spcBef>
                <a:spcPts val="2200"/>
              </a:spcBef>
              <a:buClr>
                <a:srgbClr val="A0197D"/>
              </a:buClr>
              <a:buSzPts val="2000"/>
            </a:pPr>
            <a:r>
              <a:rPr lang="tr-TR" sz="2400" dirty="0" smtClean="0"/>
              <a:t>3.3 Makine Öğrenmesi </a:t>
            </a:r>
            <a:r>
              <a:rPr lang="tr-TR" sz="2400" dirty="0" smtClean="0"/>
              <a:t>Algoritmaları – Rastgele Orman (</a:t>
            </a:r>
            <a:r>
              <a:rPr lang="tr-TR" sz="2400" dirty="0" err="1" smtClean="0"/>
              <a:t>Random</a:t>
            </a:r>
            <a:r>
              <a:rPr lang="tr-TR" sz="2400" dirty="0" smtClean="0"/>
              <a:t> </a:t>
            </a:r>
            <a:r>
              <a:rPr lang="tr-TR" sz="2400" dirty="0" err="1" smtClean="0"/>
              <a:t>Forest</a:t>
            </a:r>
            <a:r>
              <a:rPr lang="tr-TR" sz="2400" dirty="0" smtClean="0"/>
              <a:t>)</a:t>
            </a:r>
            <a:endParaRPr lang="tr-TR" sz="2400" dirty="0"/>
          </a:p>
        </p:txBody>
      </p:sp>
      <p:sp>
        <p:nvSpPr>
          <p:cNvPr id="89" name="Google Shape;89;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lvl="0"/>
            <a:r>
              <a:rPr lang="tr-TR" dirty="0"/>
              <a:t>15 Haziran 2024</a:t>
            </a:r>
          </a:p>
        </p:txBody>
      </p:sp>
      <p:sp>
        <p:nvSpPr>
          <p:cNvPr id="90" name="Google Shape;90;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lvl="0"/>
            <a:r>
              <a:rPr lang="tr-TR" dirty="0"/>
              <a:t>Global AI </a:t>
            </a:r>
            <a:r>
              <a:rPr lang="tr-TR" dirty="0" err="1"/>
              <a:t>Hub</a:t>
            </a:r>
            <a:r>
              <a:rPr lang="tr-TR" dirty="0"/>
              <a:t> Yapay Zekaya Giriş Eğitimi</a:t>
            </a:r>
          </a:p>
        </p:txBody>
      </p:sp>
      <p:sp>
        <p:nvSpPr>
          <p:cNvPr id="91" name="Google Shape;91;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tr-TR"/>
              <a:t>31</a:t>
            </a:fld>
            <a:endParaRPr dirty="0"/>
          </a:p>
        </p:txBody>
      </p:sp>
      <p:sp>
        <p:nvSpPr>
          <p:cNvPr id="93" name="Google Shape;93;p3"/>
          <p:cNvSpPr txBox="1"/>
          <p:nvPr/>
        </p:nvSpPr>
        <p:spPr>
          <a:xfrm>
            <a:off x="8025708" y="5738282"/>
            <a:ext cx="3138311" cy="214489"/>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600"/>
              </a:spcBef>
              <a:spcAft>
                <a:spcPts val="0"/>
              </a:spcAft>
              <a:buClr>
                <a:schemeClr val="dk1"/>
              </a:buClr>
              <a:buSzPts val="1200"/>
              <a:buFont typeface="Arial"/>
              <a:buNone/>
            </a:pPr>
            <a:endParaRPr sz="1200" b="0" i="0" u="none" strike="noStrike" cap="none" dirty="0">
              <a:solidFill>
                <a:srgbClr val="3F3F3F"/>
              </a:solidFill>
              <a:latin typeface="Quattrocento Sans"/>
              <a:ea typeface="Quattrocento Sans"/>
              <a:cs typeface="Quattrocento Sans"/>
              <a:sym typeface="Quattrocento Sans"/>
            </a:endParaRPr>
          </a:p>
        </p:txBody>
      </p:sp>
      <p:pic>
        <p:nvPicPr>
          <p:cNvPr id="3" name="Resim 2"/>
          <p:cNvPicPr>
            <a:picLocks noChangeAspect="1"/>
          </p:cNvPicPr>
          <p:nvPr/>
        </p:nvPicPr>
        <p:blipFill>
          <a:blip r:embed="rId3"/>
          <a:stretch>
            <a:fillRect/>
          </a:stretch>
        </p:blipFill>
        <p:spPr>
          <a:xfrm>
            <a:off x="7178263" y="1436914"/>
            <a:ext cx="4679342" cy="3222365"/>
          </a:xfrm>
          <a:prstGeom prst="rect">
            <a:avLst/>
          </a:prstGeom>
        </p:spPr>
      </p:pic>
    </p:spTree>
    <p:extLst>
      <p:ext uri="{BB962C8B-B14F-4D97-AF65-F5344CB8AC3E}">
        <p14:creationId xmlns:p14="http://schemas.microsoft.com/office/powerpoint/2010/main" val="163929607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3" descr="Photo by Andrea De Santis on Unsplash "/>
          <p:cNvSpPr txBox="1">
            <a:spLocks noGrp="1"/>
          </p:cNvSpPr>
          <p:nvPr>
            <p:ph type="body" idx="1"/>
          </p:nvPr>
        </p:nvSpPr>
        <p:spPr>
          <a:xfrm>
            <a:off x="604838" y="1436914"/>
            <a:ext cx="6573425" cy="460683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2200"/>
              </a:spcBef>
              <a:spcAft>
                <a:spcPts val="0"/>
              </a:spcAft>
              <a:buClr>
                <a:srgbClr val="A0197D"/>
              </a:buClr>
              <a:buSzPts val="2000"/>
              <a:buNone/>
            </a:pPr>
            <a:endParaRPr sz="2000" dirty="0"/>
          </a:p>
          <a:p>
            <a:pPr marL="0" lvl="0" indent="0">
              <a:spcBef>
                <a:spcPts val="2200"/>
              </a:spcBef>
              <a:buClr>
                <a:srgbClr val="A0197D"/>
              </a:buClr>
              <a:buSzPts val="2000"/>
            </a:pPr>
            <a:r>
              <a:rPr lang="tr-TR" sz="2000" dirty="0" smtClean="0"/>
              <a:t> </a:t>
            </a:r>
            <a:r>
              <a:rPr lang="tr-TR" sz="2000" dirty="0"/>
              <a:t>Derin Öğrenme, girdiyi çıktıya eşlemek için matematiksel işlevleri kullanan </a:t>
            </a:r>
            <a:r>
              <a:rPr lang="tr-TR" sz="2000" dirty="0">
                <a:hlinkClick r:id="rId3"/>
              </a:rPr>
              <a:t>Makine Öğreniminin bir alt kümesidir. </a:t>
            </a:r>
            <a:endParaRPr lang="tr-TR" sz="2000" dirty="0"/>
          </a:p>
          <a:p>
            <a:pPr marL="0" lvl="0" indent="0">
              <a:spcBef>
                <a:spcPts val="2200"/>
              </a:spcBef>
              <a:buClr>
                <a:srgbClr val="A0197D"/>
              </a:buClr>
              <a:buSzPts val="2000"/>
            </a:pPr>
            <a:r>
              <a:rPr lang="tr-TR" sz="2000" dirty="0"/>
              <a:t>Bu işlevler, verilerden gereksiz bilgileri veya kalıpları çıkarabilir, bu da onların girdi ve çıktı arasında bir ilişki kurmasını sağlar.</a:t>
            </a:r>
            <a:endParaRPr lang="tr-TR" sz="2000" dirty="0"/>
          </a:p>
        </p:txBody>
      </p:sp>
      <p:sp>
        <p:nvSpPr>
          <p:cNvPr id="88" name="Google Shape;88;p3"/>
          <p:cNvSpPr txBox="1">
            <a:spLocks noGrp="1"/>
          </p:cNvSpPr>
          <p:nvPr>
            <p:ph type="title"/>
          </p:nvPr>
        </p:nvSpPr>
        <p:spPr>
          <a:xfrm>
            <a:off x="604838" y="449263"/>
            <a:ext cx="10982325" cy="747712"/>
          </a:xfrm>
          <a:prstGeom prst="rect">
            <a:avLst/>
          </a:prstGeom>
          <a:noFill/>
          <a:ln>
            <a:noFill/>
          </a:ln>
        </p:spPr>
        <p:txBody>
          <a:bodyPr spcFirstLastPara="1" wrap="square" lIns="91425" tIns="45700" rIns="91425" bIns="45700" anchor="ctr" anchorCtr="0">
            <a:noAutofit/>
          </a:bodyPr>
          <a:lstStyle/>
          <a:p>
            <a:pPr marL="0" lvl="0" indent="0">
              <a:spcBef>
                <a:spcPts val="2200"/>
              </a:spcBef>
              <a:buClr>
                <a:srgbClr val="A0197D"/>
              </a:buClr>
              <a:buSzPts val="2000"/>
            </a:pPr>
            <a:r>
              <a:rPr lang="tr-TR" dirty="0" smtClean="0"/>
              <a:t>4.Derin </a:t>
            </a:r>
            <a:r>
              <a:rPr lang="tr-TR" dirty="0" smtClean="0"/>
              <a:t>Öğrenme </a:t>
            </a:r>
            <a:endParaRPr lang="tr-TR" dirty="0"/>
          </a:p>
        </p:txBody>
      </p:sp>
      <p:sp>
        <p:nvSpPr>
          <p:cNvPr id="89" name="Google Shape;89;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lvl="0"/>
            <a:r>
              <a:rPr lang="tr-TR" dirty="0"/>
              <a:t>15 Haziran 2024</a:t>
            </a:r>
          </a:p>
        </p:txBody>
      </p:sp>
      <p:sp>
        <p:nvSpPr>
          <p:cNvPr id="90" name="Google Shape;90;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lvl="0"/>
            <a:r>
              <a:rPr lang="tr-TR" dirty="0"/>
              <a:t>Global AI </a:t>
            </a:r>
            <a:r>
              <a:rPr lang="tr-TR" dirty="0" err="1"/>
              <a:t>Hub</a:t>
            </a:r>
            <a:r>
              <a:rPr lang="tr-TR" dirty="0"/>
              <a:t> Yapay Zekaya Giriş Eğitimi</a:t>
            </a:r>
          </a:p>
        </p:txBody>
      </p:sp>
      <p:sp>
        <p:nvSpPr>
          <p:cNvPr id="91" name="Google Shape;91;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tr-TR"/>
              <a:t>32</a:t>
            </a:fld>
            <a:endParaRPr dirty="0"/>
          </a:p>
        </p:txBody>
      </p:sp>
      <p:sp>
        <p:nvSpPr>
          <p:cNvPr id="93" name="Google Shape;93;p3"/>
          <p:cNvSpPr txBox="1"/>
          <p:nvPr/>
        </p:nvSpPr>
        <p:spPr>
          <a:xfrm>
            <a:off x="8025708" y="5738282"/>
            <a:ext cx="3138311" cy="214489"/>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600"/>
              </a:spcBef>
              <a:spcAft>
                <a:spcPts val="0"/>
              </a:spcAft>
              <a:buClr>
                <a:schemeClr val="dk1"/>
              </a:buClr>
              <a:buSzPts val="1200"/>
              <a:buFont typeface="Arial"/>
              <a:buNone/>
            </a:pPr>
            <a:endParaRPr sz="1200" b="0" i="0" u="none" strike="noStrike" cap="none" dirty="0">
              <a:solidFill>
                <a:srgbClr val="3F3F3F"/>
              </a:solidFill>
              <a:latin typeface="Quattrocento Sans"/>
              <a:ea typeface="Quattrocento Sans"/>
              <a:cs typeface="Quattrocento Sans"/>
              <a:sym typeface="Quattrocento Sans"/>
            </a:endParaRPr>
          </a:p>
        </p:txBody>
      </p:sp>
    </p:spTree>
    <p:extLst>
      <p:ext uri="{BB962C8B-B14F-4D97-AF65-F5344CB8AC3E}">
        <p14:creationId xmlns:p14="http://schemas.microsoft.com/office/powerpoint/2010/main" val="288597244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3" descr="Photo by Andrea De Santis on Unsplash "/>
          <p:cNvSpPr txBox="1">
            <a:spLocks noGrp="1"/>
          </p:cNvSpPr>
          <p:nvPr>
            <p:ph type="body" idx="1"/>
          </p:nvPr>
        </p:nvSpPr>
        <p:spPr>
          <a:xfrm>
            <a:off x="604838" y="1436914"/>
            <a:ext cx="6573425" cy="460683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2200"/>
              </a:spcBef>
              <a:spcAft>
                <a:spcPts val="0"/>
              </a:spcAft>
              <a:buClr>
                <a:srgbClr val="A0197D"/>
              </a:buClr>
              <a:buSzPts val="2000"/>
              <a:buNone/>
            </a:pPr>
            <a:endParaRPr sz="2000" dirty="0"/>
          </a:p>
          <a:p>
            <a:pPr marL="0" lvl="0" indent="0">
              <a:spcBef>
                <a:spcPts val="2200"/>
              </a:spcBef>
              <a:buClr>
                <a:srgbClr val="A0197D"/>
              </a:buClr>
              <a:buSzPts val="2000"/>
            </a:pPr>
            <a:r>
              <a:rPr lang="tr-TR" sz="2000" dirty="0" smtClean="0"/>
              <a:t> </a:t>
            </a:r>
            <a:r>
              <a:rPr lang="tr-TR" sz="2000" dirty="0"/>
              <a:t>Makine öğrenmesi veri miktarının küçük olduğu durumlarda kullanışlı, Derin öğrenme veri miktarı çok büyük olduğunda kullanışlı</a:t>
            </a:r>
          </a:p>
          <a:p>
            <a:pPr marL="0" lvl="0" indent="0">
              <a:spcBef>
                <a:spcPts val="2200"/>
              </a:spcBef>
              <a:buClr>
                <a:srgbClr val="A0197D"/>
              </a:buClr>
              <a:buSzPts val="2000"/>
            </a:pPr>
            <a:r>
              <a:rPr lang="tr-TR" sz="2000" dirty="0"/>
              <a:t>Veri miktarı belli bir noktanın üstüne çıkınca makine öğrenmesi algoritmaları başarılı sonuçlar vermeyebilir</a:t>
            </a:r>
          </a:p>
        </p:txBody>
      </p:sp>
      <p:sp>
        <p:nvSpPr>
          <p:cNvPr id="88" name="Google Shape;88;p3"/>
          <p:cNvSpPr txBox="1">
            <a:spLocks noGrp="1"/>
          </p:cNvSpPr>
          <p:nvPr>
            <p:ph type="title"/>
          </p:nvPr>
        </p:nvSpPr>
        <p:spPr>
          <a:xfrm>
            <a:off x="604838" y="449263"/>
            <a:ext cx="10982325" cy="747712"/>
          </a:xfrm>
          <a:prstGeom prst="rect">
            <a:avLst/>
          </a:prstGeom>
          <a:noFill/>
          <a:ln>
            <a:noFill/>
          </a:ln>
        </p:spPr>
        <p:txBody>
          <a:bodyPr spcFirstLastPara="1" wrap="square" lIns="91425" tIns="45700" rIns="91425" bIns="45700" anchor="ctr" anchorCtr="0">
            <a:noAutofit/>
          </a:bodyPr>
          <a:lstStyle/>
          <a:p>
            <a:pPr marL="0" lvl="0" indent="0">
              <a:spcBef>
                <a:spcPts val="2200"/>
              </a:spcBef>
              <a:buClr>
                <a:srgbClr val="A0197D"/>
              </a:buClr>
              <a:buSzPts val="2000"/>
            </a:pPr>
            <a:r>
              <a:rPr lang="tr-TR" dirty="0"/>
              <a:t>4.1 Neden Derin Öğrenme ?</a:t>
            </a:r>
            <a:endParaRPr lang="tr-TR" dirty="0"/>
          </a:p>
        </p:txBody>
      </p:sp>
      <p:sp>
        <p:nvSpPr>
          <p:cNvPr id="89" name="Google Shape;89;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lvl="0"/>
            <a:r>
              <a:rPr lang="tr-TR" dirty="0"/>
              <a:t>15 Haziran 2024</a:t>
            </a:r>
          </a:p>
        </p:txBody>
      </p:sp>
      <p:sp>
        <p:nvSpPr>
          <p:cNvPr id="90" name="Google Shape;90;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lvl="0"/>
            <a:r>
              <a:rPr lang="tr-TR" dirty="0"/>
              <a:t>Global AI </a:t>
            </a:r>
            <a:r>
              <a:rPr lang="tr-TR" dirty="0" err="1"/>
              <a:t>Hub</a:t>
            </a:r>
            <a:r>
              <a:rPr lang="tr-TR" dirty="0"/>
              <a:t> Yapay Zekaya Giriş Eğitimi</a:t>
            </a:r>
          </a:p>
        </p:txBody>
      </p:sp>
      <p:sp>
        <p:nvSpPr>
          <p:cNvPr id="91" name="Google Shape;91;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tr-TR"/>
              <a:t>33</a:t>
            </a:fld>
            <a:endParaRPr dirty="0"/>
          </a:p>
        </p:txBody>
      </p:sp>
      <p:sp>
        <p:nvSpPr>
          <p:cNvPr id="93" name="Google Shape;93;p3"/>
          <p:cNvSpPr txBox="1"/>
          <p:nvPr/>
        </p:nvSpPr>
        <p:spPr>
          <a:xfrm>
            <a:off x="8025708" y="5738282"/>
            <a:ext cx="3138311" cy="214489"/>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600"/>
              </a:spcBef>
              <a:spcAft>
                <a:spcPts val="0"/>
              </a:spcAft>
              <a:buClr>
                <a:schemeClr val="dk1"/>
              </a:buClr>
              <a:buSzPts val="1200"/>
              <a:buFont typeface="Arial"/>
              <a:buNone/>
            </a:pPr>
            <a:endParaRPr sz="1200" b="0" i="0" u="none" strike="noStrike" cap="none" dirty="0">
              <a:solidFill>
                <a:srgbClr val="3F3F3F"/>
              </a:solidFill>
              <a:latin typeface="Quattrocento Sans"/>
              <a:ea typeface="Quattrocento Sans"/>
              <a:cs typeface="Quattrocento Sans"/>
              <a:sym typeface="Quattrocento Sans"/>
            </a:endParaRPr>
          </a:p>
        </p:txBody>
      </p:sp>
      <p:pic>
        <p:nvPicPr>
          <p:cNvPr id="8" name="Resim 7"/>
          <p:cNvPicPr>
            <a:picLocks noChangeAspect="1"/>
          </p:cNvPicPr>
          <p:nvPr/>
        </p:nvPicPr>
        <p:blipFill>
          <a:blip r:embed="rId3"/>
          <a:stretch>
            <a:fillRect/>
          </a:stretch>
        </p:blipFill>
        <p:spPr>
          <a:xfrm>
            <a:off x="6566261" y="1436914"/>
            <a:ext cx="5398797" cy="3540194"/>
          </a:xfrm>
          <a:prstGeom prst="rect">
            <a:avLst/>
          </a:prstGeom>
        </p:spPr>
      </p:pic>
    </p:spTree>
    <p:extLst>
      <p:ext uri="{BB962C8B-B14F-4D97-AF65-F5344CB8AC3E}">
        <p14:creationId xmlns:p14="http://schemas.microsoft.com/office/powerpoint/2010/main" val="15052081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3" descr="Photo by Andrea De Santis on Unsplash "/>
          <p:cNvSpPr txBox="1">
            <a:spLocks noGrp="1"/>
          </p:cNvSpPr>
          <p:nvPr>
            <p:ph type="body" idx="1"/>
          </p:nvPr>
        </p:nvSpPr>
        <p:spPr>
          <a:xfrm>
            <a:off x="604838" y="1436913"/>
            <a:ext cx="5961423" cy="4824549"/>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2200"/>
              </a:spcBef>
              <a:spcAft>
                <a:spcPts val="0"/>
              </a:spcAft>
              <a:buClr>
                <a:srgbClr val="A0197D"/>
              </a:buClr>
              <a:buSzPts val="2000"/>
              <a:buNone/>
            </a:pPr>
            <a:endParaRPr sz="2000" dirty="0"/>
          </a:p>
          <a:p>
            <a:pPr marL="0" lvl="0" indent="0">
              <a:spcBef>
                <a:spcPts val="2200"/>
              </a:spcBef>
              <a:buClr>
                <a:srgbClr val="A0197D"/>
              </a:buClr>
              <a:buSzPts val="2000"/>
            </a:pPr>
            <a:r>
              <a:rPr lang="tr-TR" sz="2000" dirty="0" smtClean="0"/>
              <a:t> </a:t>
            </a:r>
            <a:r>
              <a:rPr lang="tr-TR" sz="2000" dirty="0"/>
              <a:t>Çoklu doğrusal regresyonun sınıflandırma problemlerine uyarlanmış </a:t>
            </a:r>
            <a:r>
              <a:rPr lang="tr-TR" sz="2000" dirty="0" smtClean="0"/>
              <a:t>hali (Makine Öğrenmesi alg.)</a:t>
            </a:r>
            <a:endParaRPr lang="tr-TR" sz="2000" dirty="0"/>
          </a:p>
          <a:p>
            <a:pPr marL="0" lvl="0" indent="0">
              <a:spcBef>
                <a:spcPts val="2200"/>
              </a:spcBef>
              <a:buClr>
                <a:srgbClr val="A0197D"/>
              </a:buClr>
              <a:buSzPts val="2000"/>
            </a:pPr>
            <a:r>
              <a:rPr lang="tr-TR" sz="2000" dirty="0"/>
              <a:t>YSA </a:t>
            </a:r>
            <a:r>
              <a:rPr lang="tr-TR" sz="2000" dirty="0" err="1"/>
              <a:t>nın</a:t>
            </a:r>
            <a:r>
              <a:rPr lang="tr-TR" sz="2000" dirty="0"/>
              <a:t> temelini </a:t>
            </a:r>
            <a:r>
              <a:rPr lang="tr-TR" sz="2000" dirty="0" err="1"/>
              <a:t>Logistic</a:t>
            </a:r>
            <a:r>
              <a:rPr lang="tr-TR" sz="2000" dirty="0"/>
              <a:t> regresyon oluş.</a:t>
            </a:r>
          </a:p>
          <a:p>
            <a:pPr marL="0" lvl="0" indent="0">
              <a:spcBef>
                <a:spcPts val="2200"/>
              </a:spcBef>
              <a:buClr>
                <a:srgbClr val="A0197D"/>
              </a:buClr>
              <a:buSzPts val="2000"/>
            </a:pPr>
            <a:r>
              <a:rPr lang="tr-TR" sz="2000" dirty="0"/>
              <a:t> Sigmoid aktivasyon</a:t>
            </a:r>
            <a:endParaRPr lang="tr-TR" sz="2000" dirty="0"/>
          </a:p>
        </p:txBody>
      </p:sp>
      <p:sp>
        <p:nvSpPr>
          <p:cNvPr id="88" name="Google Shape;88;p3"/>
          <p:cNvSpPr txBox="1">
            <a:spLocks noGrp="1"/>
          </p:cNvSpPr>
          <p:nvPr>
            <p:ph type="title"/>
          </p:nvPr>
        </p:nvSpPr>
        <p:spPr>
          <a:xfrm>
            <a:off x="604838" y="449263"/>
            <a:ext cx="10982325" cy="747712"/>
          </a:xfrm>
          <a:prstGeom prst="rect">
            <a:avLst/>
          </a:prstGeom>
          <a:noFill/>
          <a:ln>
            <a:noFill/>
          </a:ln>
        </p:spPr>
        <p:txBody>
          <a:bodyPr spcFirstLastPara="1" wrap="square" lIns="91425" tIns="45700" rIns="91425" bIns="45700" anchor="ctr" anchorCtr="0">
            <a:noAutofit/>
          </a:bodyPr>
          <a:lstStyle/>
          <a:p>
            <a:pPr marL="0" lvl="0" indent="0">
              <a:spcBef>
                <a:spcPts val="2200"/>
              </a:spcBef>
              <a:buClr>
                <a:srgbClr val="A0197D"/>
              </a:buClr>
              <a:buSzPts val="2000"/>
            </a:pPr>
            <a:r>
              <a:rPr lang="tr-TR" dirty="0" smtClean="0"/>
              <a:t>4.2. </a:t>
            </a:r>
            <a:r>
              <a:rPr lang="tr-TR" dirty="0" err="1" smtClean="0"/>
              <a:t>Logistic</a:t>
            </a:r>
            <a:r>
              <a:rPr lang="tr-TR" dirty="0" smtClean="0"/>
              <a:t> Regresyon</a:t>
            </a:r>
            <a:endParaRPr lang="tr-TR" dirty="0"/>
          </a:p>
        </p:txBody>
      </p:sp>
      <p:sp>
        <p:nvSpPr>
          <p:cNvPr id="89" name="Google Shape;89;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lvl="0"/>
            <a:r>
              <a:rPr lang="tr-TR" dirty="0"/>
              <a:t>15 Haziran 2024</a:t>
            </a:r>
          </a:p>
        </p:txBody>
      </p:sp>
      <p:sp>
        <p:nvSpPr>
          <p:cNvPr id="90" name="Google Shape;90;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lvl="0"/>
            <a:r>
              <a:rPr lang="tr-TR" dirty="0"/>
              <a:t>Global AI </a:t>
            </a:r>
            <a:r>
              <a:rPr lang="tr-TR" dirty="0" err="1"/>
              <a:t>Hub</a:t>
            </a:r>
            <a:r>
              <a:rPr lang="tr-TR" dirty="0"/>
              <a:t> Yapay Zekaya Giriş Eğitimi</a:t>
            </a:r>
          </a:p>
        </p:txBody>
      </p:sp>
      <p:sp>
        <p:nvSpPr>
          <p:cNvPr id="91" name="Google Shape;91;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tr-TR"/>
              <a:t>34</a:t>
            </a:fld>
            <a:endParaRPr dirty="0"/>
          </a:p>
        </p:txBody>
      </p:sp>
      <p:sp>
        <p:nvSpPr>
          <p:cNvPr id="93" name="Google Shape;93;p3"/>
          <p:cNvSpPr txBox="1"/>
          <p:nvPr/>
        </p:nvSpPr>
        <p:spPr>
          <a:xfrm>
            <a:off x="8025708" y="5738282"/>
            <a:ext cx="3138311" cy="214489"/>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600"/>
              </a:spcBef>
              <a:spcAft>
                <a:spcPts val="0"/>
              </a:spcAft>
              <a:buClr>
                <a:schemeClr val="dk1"/>
              </a:buClr>
              <a:buSzPts val="1200"/>
              <a:buFont typeface="Arial"/>
              <a:buNone/>
            </a:pPr>
            <a:endParaRPr sz="1200" b="0" i="0" u="none" strike="noStrike" cap="none" dirty="0">
              <a:solidFill>
                <a:srgbClr val="3F3F3F"/>
              </a:solidFill>
              <a:latin typeface="Quattrocento Sans"/>
              <a:ea typeface="Quattrocento Sans"/>
              <a:cs typeface="Quattrocento Sans"/>
              <a:sym typeface="Quattrocento Sans"/>
            </a:endParaRPr>
          </a:p>
        </p:txBody>
      </p:sp>
      <p:pic>
        <p:nvPicPr>
          <p:cNvPr id="10" name="Resim 9"/>
          <p:cNvPicPr>
            <a:picLocks noChangeAspect="1"/>
          </p:cNvPicPr>
          <p:nvPr/>
        </p:nvPicPr>
        <p:blipFill>
          <a:blip r:embed="rId3"/>
          <a:stretch>
            <a:fillRect/>
          </a:stretch>
        </p:blipFill>
        <p:spPr>
          <a:xfrm>
            <a:off x="6219293" y="1415969"/>
            <a:ext cx="5671753" cy="3485251"/>
          </a:xfrm>
          <a:prstGeom prst="rect">
            <a:avLst/>
          </a:prstGeom>
        </p:spPr>
      </p:pic>
    </p:spTree>
    <p:extLst>
      <p:ext uri="{BB962C8B-B14F-4D97-AF65-F5344CB8AC3E}">
        <p14:creationId xmlns:p14="http://schemas.microsoft.com/office/powerpoint/2010/main" val="5037711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3" descr="Photo by Andrea De Santis on Unsplash "/>
          <p:cNvSpPr txBox="1">
            <a:spLocks noGrp="1"/>
          </p:cNvSpPr>
          <p:nvPr>
            <p:ph type="body" idx="1"/>
          </p:nvPr>
        </p:nvSpPr>
        <p:spPr>
          <a:xfrm>
            <a:off x="604838" y="1436913"/>
            <a:ext cx="5961423" cy="4824549"/>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2200"/>
              </a:spcBef>
              <a:spcAft>
                <a:spcPts val="0"/>
              </a:spcAft>
              <a:buClr>
                <a:srgbClr val="A0197D"/>
              </a:buClr>
              <a:buSzPts val="2000"/>
              <a:buNone/>
            </a:pPr>
            <a:endParaRPr sz="2000" dirty="0"/>
          </a:p>
          <a:p>
            <a:pPr marL="0" lvl="0" indent="0">
              <a:spcBef>
                <a:spcPts val="2200"/>
              </a:spcBef>
              <a:buClr>
                <a:srgbClr val="A0197D"/>
              </a:buClr>
              <a:buSzPts val="2000"/>
            </a:pPr>
            <a:r>
              <a:rPr lang="tr-TR" sz="2000" dirty="0" smtClean="0"/>
              <a:t> </a:t>
            </a:r>
            <a:r>
              <a:rPr lang="tr-TR" sz="2000" dirty="0"/>
              <a:t>İnsan beyninin bilgi işleme</a:t>
            </a:r>
          </a:p>
          <a:p>
            <a:pPr marL="0" lvl="0" indent="0">
              <a:spcBef>
                <a:spcPts val="2200"/>
              </a:spcBef>
              <a:buClr>
                <a:srgbClr val="A0197D"/>
              </a:buClr>
              <a:buSzPts val="2000"/>
            </a:pPr>
            <a:r>
              <a:rPr lang="tr-TR" sz="2000" dirty="0"/>
              <a:t>Log.reg den farklı olarak, çıkış İle giriş katmanı arasında en az 1 tane ara katman var (</a:t>
            </a:r>
            <a:r>
              <a:rPr lang="tr-TR" sz="2000" dirty="0" err="1"/>
              <a:t>hidden</a:t>
            </a:r>
            <a:r>
              <a:rPr lang="tr-TR" sz="2000" dirty="0"/>
              <a:t> </a:t>
            </a:r>
            <a:r>
              <a:rPr lang="tr-TR" sz="2000" dirty="0" err="1"/>
              <a:t>layer,gizli</a:t>
            </a:r>
            <a:r>
              <a:rPr lang="tr-TR" sz="2000" dirty="0"/>
              <a:t> katman) </a:t>
            </a:r>
          </a:p>
          <a:p>
            <a:pPr marL="360000" lvl="1" indent="0">
              <a:spcBef>
                <a:spcPts val="1800"/>
              </a:spcBef>
              <a:buClr>
                <a:srgbClr val="A0197D"/>
              </a:buClr>
              <a:buSzPts val="2000"/>
              <a:buNone/>
            </a:pPr>
            <a:endParaRPr lang="tr-TR" sz="2000" dirty="0"/>
          </a:p>
        </p:txBody>
      </p:sp>
      <p:sp>
        <p:nvSpPr>
          <p:cNvPr id="88" name="Google Shape;88;p3"/>
          <p:cNvSpPr txBox="1">
            <a:spLocks noGrp="1"/>
          </p:cNvSpPr>
          <p:nvPr>
            <p:ph type="title"/>
          </p:nvPr>
        </p:nvSpPr>
        <p:spPr>
          <a:xfrm>
            <a:off x="604838" y="449263"/>
            <a:ext cx="10982325" cy="747712"/>
          </a:xfrm>
          <a:prstGeom prst="rect">
            <a:avLst/>
          </a:prstGeom>
          <a:noFill/>
          <a:ln>
            <a:noFill/>
          </a:ln>
        </p:spPr>
        <p:txBody>
          <a:bodyPr spcFirstLastPara="1" wrap="square" lIns="91425" tIns="45700" rIns="91425" bIns="45700" anchor="ctr" anchorCtr="0">
            <a:noAutofit/>
          </a:bodyPr>
          <a:lstStyle/>
          <a:p>
            <a:pPr marL="0" lvl="0" indent="0">
              <a:spcBef>
                <a:spcPts val="2200"/>
              </a:spcBef>
              <a:buClr>
                <a:srgbClr val="A0197D"/>
              </a:buClr>
              <a:buSzPts val="2000"/>
            </a:pPr>
            <a:r>
              <a:rPr lang="tr-TR" dirty="0" smtClean="0"/>
              <a:t>4.3. Yapay Sinir Ağları </a:t>
            </a:r>
            <a:endParaRPr lang="tr-TR" dirty="0"/>
          </a:p>
        </p:txBody>
      </p:sp>
      <p:sp>
        <p:nvSpPr>
          <p:cNvPr id="89" name="Google Shape;89;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lvl="0"/>
            <a:r>
              <a:rPr lang="tr-TR" dirty="0"/>
              <a:t>15 Haziran 2024</a:t>
            </a:r>
          </a:p>
        </p:txBody>
      </p:sp>
      <p:sp>
        <p:nvSpPr>
          <p:cNvPr id="90" name="Google Shape;90;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lvl="0"/>
            <a:r>
              <a:rPr lang="tr-TR" dirty="0"/>
              <a:t>Global AI </a:t>
            </a:r>
            <a:r>
              <a:rPr lang="tr-TR" dirty="0" err="1"/>
              <a:t>Hub</a:t>
            </a:r>
            <a:r>
              <a:rPr lang="tr-TR" dirty="0"/>
              <a:t> Yapay Zekaya Giriş Eğitimi</a:t>
            </a:r>
          </a:p>
        </p:txBody>
      </p:sp>
      <p:sp>
        <p:nvSpPr>
          <p:cNvPr id="91" name="Google Shape;91;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tr-TR"/>
              <a:t>35</a:t>
            </a:fld>
            <a:endParaRPr dirty="0"/>
          </a:p>
        </p:txBody>
      </p:sp>
      <p:sp>
        <p:nvSpPr>
          <p:cNvPr id="93" name="Google Shape;93;p3"/>
          <p:cNvSpPr txBox="1"/>
          <p:nvPr/>
        </p:nvSpPr>
        <p:spPr>
          <a:xfrm>
            <a:off x="8025708" y="5738282"/>
            <a:ext cx="3138311" cy="214489"/>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600"/>
              </a:spcBef>
              <a:spcAft>
                <a:spcPts val="0"/>
              </a:spcAft>
              <a:buClr>
                <a:schemeClr val="dk1"/>
              </a:buClr>
              <a:buSzPts val="1200"/>
              <a:buFont typeface="Arial"/>
              <a:buNone/>
            </a:pPr>
            <a:endParaRPr sz="1200" b="0" i="0" u="none" strike="noStrike" cap="none" dirty="0">
              <a:solidFill>
                <a:srgbClr val="3F3F3F"/>
              </a:solidFill>
              <a:latin typeface="Quattrocento Sans"/>
              <a:ea typeface="Quattrocento Sans"/>
              <a:cs typeface="Quattrocento Sans"/>
              <a:sym typeface="Quattrocento Sans"/>
            </a:endParaRPr>
          </a:p>
        </p:txBody>
      </p:sp>
      <p:pic>
        <p:nvPicPr>
          <p:cNvPr id="9" name="Resim 8"/>
          <p:cNvPicPr>
            <a:picLocks noChangeAspect="1"/>
          </p:cNvPicPr>
          <p:nvPr/>
        </p:nvPicPr>
        <p:blipFill>
          <a:blip r:embed="rId3"/>
          <a:stretch>
            <a:fillRect/>
          </a:stretch>
        </p:blipFill>
        <p:spPr>
          <a:xfrm>
            <a:off x="5903318" y="1436357"/>
            <a:ext cx="6010948" cy="3444476"/>
          </a:xfrm>
          <a:prstGeom prst="rect">
            <a:avLst/>
          </a:prstGeom>
        </p:spPr>
      </p:pic>
    </p:spTree>
    <p:extLst>
      <p:ext uri="{BB962C8B-B14F-4D97-AF65-F5344CB8AC3E}">
        <p14:creationId xmlns:p14="http://schemas.microsoft.com/office/powerpoint/2010/main" val="105643475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3" descr="Photo by Andrea De Santis on Unsplash "/>
          <p:cNvSpPr txBox="1">
            <a:spLocks noGrp="1"/>
          </p:cNvSpPr>
          <p:nvPr>
            <p:ph type="body" idx="1"/>
          </p:nvPr>
        </p:nvSpPr>
        <p:spPr>
          <a:xfrm>
            <a:off x="604838" y="1436913"/>
            <a:ext cx="5961423" cy="4824549"/>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2200"/>
              </a:spcBef>
              <a:spcAft>
                <a:spcPts val="0"/>
              </a:spcAft>
              <a:buClr>
                <a:srgbClr val="A0197D"/>
              </a:buClr>
              <a:buSzPts val="2000"/>
              <a:buNone/>
            </a:pPr>
            <a:endParaRPr sz="2000" dirty="0"/>
          </a:p>
          <a:p>
            <a:pPr marL="0" lvl="0" indent="0">
              <a:spcBef>
                <a:spcPts val="2200"/>
              </a:spcBef>
              <a:buClr>
                <a:srgbClr val="A0197D"/>
              </a:buClr>
              <a:buSzPts val="2000"/>
              <a:buNone/>
            </a:pPr>
            <a:endParaRPr lang="tr-TR" sz="2000" dirty="0" smtClean="0"/>
          </a:p>
          <a:p>
            <a:pPr marL="0" lvl="0" indent="0">
              <a:spcBef>
                <a:spcPts val="2200"/>
              </a:spcBef>
              <a:buClr>
                <a:srgbClr val="A0197D"/>
              </a:buClr>
              <a:buSzPts val="2000"/>
              <a:buNone/>
            </a:pPr>
            <a:endParaRPr lang="tr-TR" sz="2000" dirty="0"/>
          </a:p>
          <a:p>
            <a:pPr marL="0" lvl="0" indent="0">
              <a:spcBef>
                <a:spcPts val="2200"/>
              </a:spcBef>
              <a:buClr>
                <a:srgbClr val="A0197D"/>
              </a:buClr>
              <a:buSzPts val="2000"/>
              <a:buNone/>
            </a:pPr>
            <a:endParaRPr lang="tr-TR" sz="2000" dirty="0" smtClean="0"/>
          </a:p>
          <a:p>
            <a:pPr marL="0" lvl="0" indent="0">
              <a:spcBef>
                <a:spcPts val="2200"/>
              </a:spcBef>
              <a:buClr>
                <a:srgbClr val="A0197D"/>
              </a:buClr>
              <a:buSzPts val="2000"/>
              <a:buNone/>
            </a:pPr>
            <a:endParaRPr lang="tr-TR" sz="2000" dirty="0"/>
          </a:p>
          <a:p>
            <a:pPr marL="0" lvl="0" indent="0">
              <a:spcBef>
                <a:spcPts val="2200"/>
              </a:spcBef>
              <a:buClr>
                <a:srgbClr val="A0197D"/>
              </a:buClr>
              <a:buSzPts val="2000"/>
              <a:buNone/>
            </a:pPr>
            <a:endParaRPr lang="tr-TR" sz="2000" dirty="0" smtClean="0"/>
          </a:p>
          <a:p>
            <a:pPr marL="0" lvl="0" indent="0">
              <a:spcBef>
                <a:spcPts val="2200"/>
              </a:spcBef>
              <a:buClr>
                <a:srgbClr val="A0197D"/>
              </a:buClr>
              <a:buSzPts val="2000"/>
              <a:buNone/>
            </a:pPr>
            <a:endParaRPr lang="tr-TR" sz="2000" dirty="0"/>
          </a:p>
          <a:p>
            <a:pPr marL="0" lvl="0" indent="0">
              <a:spcBef>
                <a:spcPts val="2200"/>
              </a:spcBef>
              <a:buClr>
                <a:srgbClr val="A0197D"/>
              </a:buClr>
              <a:buSzPts val="2000"/>
              <a:buNone/>
            </a:pPr>
            <a:r>
              <a:rPr lang="tr-TR" sz="2000" dirty="0" smtClean="0"/>
              <a:t>Öğrenme İşlemi Ara katmalarda gerçekleşir</a:t>
            </a:r>
          </a:p>
        </p:txBody>
      </p:sp>
      <p:sp>
        <p:nvSpPr>
          <p:cNvPr id="88" name="Google Shape;88;p3"/>
          <p:cNvSpPr txBox="1">
            <a:spLocks noGrp="1"/>
          </p:cNvSpPr>
          <p:nvPr>
            <p:ph type="title"/>
          </p:nvPr>
        </p:nvSpPr>
        <p:spPr>
          <a:xfrm>
            <a:off x="604838" y="449263"/>
            <a:ext cx="10982325" cy="747712"/>
          </a:xfrm>
          <a:prstGeom prst="rect">
            <a:avLst/>
          </a:prstGeom>
          <a:noFill/>
          <a:ln>
            <a:noFill/>
          </a:ln>
        </p:spPr>
        <p:txBody>
          <a:bodyPr spcFirstLastPara="1" wrap="square" lIns="91425" tIns="45700" rIns="91425" bIns="45700" anchor="ctr" anchorCtr="0">
            <a:noAutofit/>
          </a:bodyPr>
          <a:lstStyle/>
          <a:p>
            <a:pPr marL="0" lvl="0" indent="0">
              <a:spcBef>
                <a:spcPts val="2200"/>
              </a:spcBef>
              <a:buClr>
                <a:srgbClr val="A0197D"/>
              </a:buClr>
              <a:buSzPts val="2000"/>
            </a:pPr>
            <a:r>
              <a:rPr lang="tr-TR" dirty="0" smtClean="0"/>
              <a:t>4.3. Derin Sinir Ağları </a:t>
            </a:r>
            <a:endParaRPr lang="tr-TR" dirty="0"/>
          </a:p>
        </p:txBody>
      </p:sp>
      <p:sp>
        <p:nvSpPr>
          <p:cNvPr id="89" name="Google Shape;89;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lvl="0"/>
            <a:r>
              <a:rPr lang="tr-TR" dirty="0"/>
              <a:t>15 Haziran 2024</a:t>
            </a:r>
          </a:p>
        </p:txBody>
      </p:sp>
      <p:sp>
        <p:nvSpPr>
          <p:cNvPr id="90" name="Google Shape;90;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lvl="0"/>
            <a:r>
              <a:rPr lang="tr-TR" dirty="0"/>
              <a:t>Global AI </a:t>
            </a:r>
            <a:r>
              <a:rPr lang="tr-TR" dirty="0" err="1"/>
              <a:t>Hub</a:t>
            </a:r>
            <a:r>
              <a:rPr lang="tr-TR" dirty="0"/>
              <a:t> Yapay Zekaya Giriş Eğitimi</a:t>
            </a:r>
          </a:p>
        </p:txBody>
      </p:sp>
      <p:sp>
        <p:nvSpPr>
          <p:cNvPr id="91" name="Google Shape;91;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tr-TR"/>
              <a:t>36</a:t>
            </a:fld>
            <a:endParaRPr dirty="0"/>
          </a:p>
        </p:txBody>
      </p:sp>
      <p:sp>
        <p:nvSpPr>
          <p:cNvPr id="93" name="Google Shape;93;p3"/>
          <p:cNvSpPr txBox="1"/>
          <p:nvPr/>
        </p:nvSpPr>
        <p:spPr>
          <a:xfrm>
            <a:off x="8025708" y="5738282"/>
            <a:ext cx="3138311" cy="214489"/>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600"/>
              </a:spcBef>
              <a:spcAft>
                <a:spcPts val="0"/>
              </a:spcAft>
              <a:buClr>
                <a:schemeClr val="dk1"/>
              </a:buClr>
              <a:buSzPts val="1200"/>
              <a:buFont typeface="Arial"/>
              <a:buNone/>
            </a:pPr>
            <a:endParaRPr sz="1200" b="0" i="0" u="none" strike="noStrike" cap="none" dirty="0">
              <a:solidFill>
                <a:srgbClr val="3F3F3F"/>
              </a:solidFill>
              <a:latin typeface="Quattrocento Sans"/>
              <a:ea typeface="Quattrocento Sans"/>
              <a:cs typeface="Quattrocento Sans"/>
              <a:sym typeface="Quattrocento Sans"/>
            </a:endParaRPr>
          </a:p>
        </p:txBody>
      </p:sp>
      <p:pic>
        <p:nvPicPr>
          <p:cNvPr id="11" name="Resim 10"/>
          <p:cNvPicPr>
            <a:picLocks noChangeAspect="1"/>
          </p:cNvPicPr>
          <p:nvPr/>
        </p:nvPicPr>
        <p:blipFill>
          <a:blip r:embed="rId3"/>
          <a:stretch>
            <a:fillRect/>
          </a:stretch>
        </p:blipFill>
        <p:spPr>
          <a:xfrm>
            <a:off x="513806" y="1342025"/>
            <a:ext cx="6692186" cy="4167385"/>
          </a:xfrm>
          <a:prstGeom prst="rect">
            <a:avLst/>
          </a:prstGeom>
        </p:spPr>
      </p:pic>
    </p:spTree>
    <p:extLst>
      <p:ext uri="{BB962C8B-B14F-4D97-AF65-F5344CB8AC3E}">
        <p14:creationId xmlns:p14="http://schemas.microsoft.com/office/powerpoint/2010/main" val="229823623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3" descr="Photo by Andrea De Santis on Unsplash "/>
          <p:cNvSpPr txBox="1">
            <a:spLocks noGrp="1"/>
          </p:cNvSpPr>
          <p:nvPr>
            <p:ph type="body" idx="1"/>
          </p:nvPr>
        </p:nvSpPr>
        <p:spPr>
          <a:xfrm>
            <a:off x="604838" y="1436913"/>
            <a:ext cx="9497105" cy="4919437"/>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2200"/>
              </a:spcBef>
              <a:spcAft>
                <a:spcPts val="0"/>
              </a:spcAft>
              <a:buClr>
                <a:srgbClr val="A0197D"/>
              </a:buClr>
              <a:buSzPts val="2000"/>
              <a:buNone/>
            </a:pPr>
            <a:endParaRPr sz="2000" dirty="0"/>
          </a:p>
          <a:p>
            <a:pPr marL="0" lvl="0" indent="0">
              <a:spcBef>
                <a:spcPts val="2200"/>
              </a:spcBef>
              <a:buClr>
                <a:srgbClr val="A0197D"/>
              </a:buClr>
              <a:buSzPts val="2000"/>
              <a:buNone/>
            </a:pPr>
            <a:endParaRPr lang="tr-TR" sz="2000" dirty="0" smtClean="0"/>
          </a:p>
          <a:p>
            <a:pPr marL="0" lvl="0" indent="0">
              <a:spcBef>
                <a:spcPts val="2200"/>
              </a:spcBef>
              <a:buClr>
                <a:srgbClr val="A0197D"/>
              </a:buClr>
              <a:buSzPts val="2000"/>
              <a:buNone/>
            </a:pPr>
            <a:endParaRPr lang="tr-TR" sz="2000" dirty="0"/>
          </a:p>
          <a:p>
            <a:pPr marL="0" lvl="0" indent="0">
              <a:spcBef>
                <a:spcPts val="2200"/>
              </a:spcBef>
              <a:buClr>
                <a:srgbClr val="A0197D"/>
              </a:buClr>
              <a:buSzPts val="2000"/>
              <a:buNone/>
            </a:pPr>
            <a:endParaRPr lang="tr-TR" sz="2000" dirty="0" smtClean="0"/>
          </a:p>
          <a:p>
            <a:pPr marL="0" lvl="0" indent="0">
              <a:spcBef>
                <a:spcPts val="2200"/>
              </a:spcBef>
              <a:buClr>
                <a:srgbClr val="A0197D"/>
              </a:buClr>
              <a:buSzPts val="2000"/>
              <a:buNone/>
            </a:pPr>
            <a:endParaRPr lang="tr-TR" sz="2000" dirty="0"/>
          </a:p>
          <a:p>
            <a:pPr marL="0" lvl="0" indent="0">
              <a:spcBef>
                <a:spcPts val="2200"/>
              </a:spcBef>
              <a:buClr>
                <a:srgbClr val="A0197D"/>
              </a:buClr>
              <a:buSzPts val="2000"/>
              <a:buNone/>
            </a:pPr>
            <a:endParaRPr lang="tr-TR" sz="2000" dirty="0" smtClean="0"/>
          </a:p>
          <a:p>
            <a:pPr marL="0" lvl="0" indent="0">
              <a:spcBef>
                <a:spcPts val="2200"/>
              </a:spcBef>
              <a:buClr>
                <a:srgbClr val="A0197D"/>
              </a:buClr>
              <a:buSzPts val="2000"/>
              <a:buNone/>
            </a:pPr>
            <a:endParaRPr lang="tr-TR" sz="2000" dirty="0"/>
          </a:p>
          <a:p>
            <a:pPr marL="0" lvl="0" indent="0">
              <a:spcBef>
                <a:spcPts val="2200"/>
              </a:spcBef>
              <a:buClr>
                <a:srgbClr val="A0197D"/>
              </a:buClr>
              <a:buSzPts val="2000"/>
            </a:pPr>
            <a:r>
              <a:rPr lang="tr-TR" sz="2000" dirty="0"/>
              <a:t>Derinlik gizli katman sayısını ifade eder, ara katmanlarda 2 katman </a:t>
            </a:r>
            <a:r>
              <a:rPr lang="tr-TR" sz="2000" dirty="0" err="1"/>
              <a:t>olsada</a:t>
            </a:r>
            <a:r>
              <a:rPr lang="tr-TR" sz="2000" dirty="0"/>
              <a:t> derin olabilir,152 </a:t>
            </a:r>
            <a:r>
              <a:rPr lang="tr-TR" sz="2000" dirty="0" err="1"/>
              <a:t>olsada</a:t>
            </a:r>
            <a:r>
              <a:rPr lang="tr-TR" sz="2000" dirty="0"/>
              <a:t> (kime göre neye göre derin )</a:t>
            </a:r>
          </a:p>
        </p:txBody>
      </p:sp>
      <p:sp>
        <p:nvSpPr>
          <p:cNvPr id="88" name="Google Shape;88;p3"/>
          <p:cNvSpPr txBox="1">
            <a:spLocks noGrp="1"/>
          </p:cNvSpPr>
          <p:nvPr>
            <p:ph type="title"/>
          </p:nvPr>
        </p:nvSpPr>
        <p:spPr>
          <a:xfrm>
            <a:off x="604838" y="449263"/>
            <a:ext cx="10982325" cy="747712"/>
          </a:xfrm>
          <a:prstGeom prst="rect">
            <a:avLst/>
          </a:prstGeom>
          <a:noFill/>
          <a:ln>
            <a:noFill/>
          </a:ln>
        </p:spPr>
        <p:txBody>
          <a:bodyPr spcFirstLastPara="1" wrap="square" lIns="91425" tIns="45700" rIns="91425" bIns="45700" anchor="ctr" anchorCtr="0">
            <a:noAutofit/>
          </a:bodyPr>
          <a:lstStyle/>
          <a:p>
            <a:pPr marL="0" lvl="0" indent="0">
              <a:spcBef>
                <a:spcPts val="2200"/>
              </a:spcBef>
              <a:buClr>
                <a:srgbClr val="A0197D"/>
              </a:buClr>
              <a:buSzPts val="2000"/>
            </a:pPr>
            <a:r>
              <a:rPr lang="tr-TR" dirty="0" smtClean="0"/>
              <a:t>4.4.Derinlik </a:t>
            </a:r>
            <a:r>
              <a:rPr lang="tr-TR" dirty="0"/>
              <a:t>(</a:t>
            </a:r>
            <a:r>
              <a:rPr lang="tr-TR" dirty="0" err="1"/>
              <a:t>Deep</a:t>
            </a:r>
            <a:r>
              <a:rPr lang="tr-TR" dirty="0"/>
              <a:t>) Kavramı ?</a:t>
            </a:r>
            <a:endParaRPr lang="tr-TR" dirty="0"/>
          </a:p>
        </p:txBody>
      </p:sp>
      <p:sp>
        <p:nvSpPr>
          <p:cNvPr id="89" name="Google Shape;89;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lvl="0"/>
            <a:r>
              <a:rPr lang="tr-TR" dirty="0"/>
              <a:t>15 Haziran 2024</a:t>
            </a:r>
          </a:p>
        </p:txBody>
      </p:sp>
      <p:sp>
        <p:nvSpPr>
          <p:cNvPr id="90" name="Google Shape;90;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lvl="0"/>
            <a:r>
              <a:rPr lang="tr-TR" dirty="0"/>
              <a:t>Global AI </a:t>
            </a:r>
            <a:r>
              <a:rPr lang="tr-TR" dirty="0" err="1"/>
              <a:t>Hub</a:t>
            </a:r>
            <a:r>
              <a:rPr lang="tr-TR" dirty="0"/>
              <a:t> Yapay Zekaya Giriş Eğitimi</a:t>
            </a:r>
          </a:p>
        </p:txBody>
      </p:sp>
      <p:sp>
        <p:nvSpPr>
          <p:cNvPr id="91" name="Google Shape;91;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tr-TR"/>
              <a:t>37</a:t>
            </a:fld>
            <a:endParaRPr dirty="0"/>
          </a:p>
        </p:txBody>
      </p:sp>
      <p:sp>
        <p:nvSpPr>
          <p:cNvPr id="93" name="Google Shape;93;p3"/>
          <p:cNvSpPr txBox="1"/>
          <p:nvPr/>
        </p:nvSpPr>
        <p:spPr>
          <a:xfrm>
            <a:off x="8025708" y="5738282"/>
            <a:ext cx="3138311" cy="214489"/>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600"/>
              </a:spcBef>
              <a:spcAft>
                <a:spcPts val="0"/>
              </a:spcAft>
              <a:buClr>
                <a:schemeClr val="dk1"/>
              </a:buClr>
              <a:buSzPts val="1200"/>
              <a:buFont typeface="Arial"/>
              <a:buNone/>
            </a:pPr>
            <a:endParaRPr sz="1200" b="0" i="0" u="none" strike="noStrike" cap="none" dirty="0">
              <a:solidFill>
                <a:srgbClr val="3F3F3F"/>
              </a:solidFill>
              <a:latin typeface="Quattrocento Sans"/>
              <a:ea typeface="Quattrocento Sans"/>
              <a:cs typeface="Quattrocento Sans"/>
              <a:sym typeface="Quattrocento Sans"/>
            </a:endParaRPr>
          </a:p>
        </p:txBody>
      </p:sp>
      <p:pic>
        <p:nvPicPr>
          <p:cNvPr id="10" name="Resim 9"/>
          <p:cNvPicPr>
            <a:picLocks noChangeAspect="1"/>
          </p:cNvPicPr>
          <p:nvPr/>
        </p:nvPicPr>
        <p:blipFill>
          <a:blip r:embed="rId3"/>
          <a:stretch>
            <a:fillRect/>
          </a:stretch>
        </p:blipFill>
        <p:spPr>
          <a:xfrm>
            <a:off x="493808" y="1336312"/>
            <a:ext cx="7089583" cy="3957132"/>
          </a:xfrm>
          <a:prstGeom prst="rect">
            <a:avLst/>
          </a:prstGeom>
        </p:spPr>
      </p:pic>
    </p:spTree>
    <p:extLst>
      <p:ext uri="{BB962C8B-B14F-4D97-AF65-F5344CB8AC3E}">
        <p14:creationId xmlns:p14="http://schemas.microsoft.com/office/powerpoint/2010/main" val="335650251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3" descr="Photo by Andrea De Santis on Unsplash "/>
          <p:cNvSpPr txBox="1">
            <a:spLocks noGrp="1"/>
          </p:cNvSpPr>
          <p:nvPr>
            <p:ph type="body" idx="1"/>
          </p:nvPr>
        </p:nvSpPr>
        <p:spPr>
          <a:xfrm>
            <a:off x="604838" y="1436913"/>
            <a:ext cx="9497105" cy="4919437"/>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2200"/>
              </a:spcBef>
              <a:spcAft>
                <a:spcPts val="0"/>
              </a:spcAft>
              <a:buClr>
                <a:srgbClr val="A0197D"/>
              </a:buClr>
              <a:buSzPts val="2000"/>
              <a:buNone/>
            </a:pPr>
            <a:endParaRPr sz="2000" dirty="0"/>
          </a:p>
          <a:p>
            <a:pPr marL="0" lvl="0" indent="0">
              <a:spcBef>
                <a:spcPts val="2200"/>
              </a:spcBef>
              <a:buClr>
                <a:srgbClr val="A0197D"/>
              </a:buClr>
              <a:buSzPts val="2000"/>
              <a:buNone/>
            </a:pPr>
            <a:endParaRPr lang="tr-TR" sz="2000" dirty="0" smtClean="0"/>
          </a:p>
          <a:p>
            <a:pPr marL="0" lvl="0" indent="0">
              <a:spcBef>
                <a:spcPts val="2200"/>
              </a:spcBef>
              <a:buClr>
                <a:srgbClr val="A0197D"/>
              </a:buClr>
              <a:buSzPts val="2000"/>
              <a:buNone/>
            </a:pPr>
            <a:endParaRPr lang="tr-TR" sz="2000" dirty="0"/>
          </a:p>
          <a:p>
            <a:pPr marL="0" lvl="0" indent="0">
              <a:spcBef>
                <a:spcPts val="2200"/>
              </a:spcBef>
              <a:buClr>
                <a:srgbClr val="A0197D"/>
              </a:buClr>
              <a:buSzPts val="2000"/>
              <a:buNone/>
            </a:pPr>
            <a:endParaRPr lang="tr-TR" sz="2000" dirty="0" smtClean="0"/>
          </a:p>
          <a:p>
            <a:pPr marL="0" lvl="0" indent="0">
              <a:spcBef>
                <a:spcPts val="2200"/>
              </a:spcBef>
              <a:buClr>
                <a:srgbClr val="A0197D"/>
              </a:buClr>
              <a:buSzPts val="2000"/>
              <a:buNone/>
            </a:pPr>
            <a:endParaRPr lang="tr-TR" sz="2000" dirty="0"/>
          </a:p>
          <a:p>
            <a:pPr marL="0" lvl="0" indent="0">
              <a:spcBef>
                <a:spcPts val="2200"/>
              </a:spcBef>
              <a:buClr>
                <a:srgbClr val="A0197D"/>
              </a:buClr>
              <a:buSzPts val="2000"/>
              <a:buNone/>
            </a:pPr>
            <a:endParaRPr lang="tr-TR" sz="2000" dirty="0" smtClean="0"/>
          </a:p>
          <a:p>
            <a:pPr marL="0" lvl="0" indent="0">
              <a:spcBef>
                <a:spcPts val="2200"/>
              </a:spcBef>
              <a:buClr>
                <a:srgbClr val="A0197D"/>
              </a:buClr>
              <a:buSzPts val="2000"/>
              <a:buNone/>
            </a:pPr>
            <a:endParaRPr lang="tr-TR" sz="2000" dirty="0"/>
          </a:p>
        </p:txBody>
      </p:sp>
      <p:sp>
        <p:nvSpPr>
          <p:cNvPr id="88" name="Google Shape;88;p3"/>
          <p:cNvSpPr txBox="1">
            <a:spLocks noGrp="1"/>
          </p:cNvSpPr>
          <p:nvPr>
            <p:ph type="title"/>
          </p:nvPr>
        </p:nvSpPr>
        <p:spPr>
          <a:xfrm>
            <a:off x="604838" y="449263"/>
            <a:ext cx="10982325" cy="747712"/>
          </a:xfrm>
          <a:prstGeom prst="rect">
            <a:avLst/>
          </a:prstGeom>
          <a:noFill/>
          <a:ln>
            <a:noFill/>
          </a:ln>
        </p:spPr>
        <p:txBody>
          <a:bodyPr spcFirstLastPara="1" wrap="square" lIns="91425" tIns="45700" rIns="91425" bIns="45700" anchor="ctr" anchorCtr="0">
            <a:noAutofit/>
          </a:bodyPr>
          <a:lstStyle/>
          <a:p>
            <a:pPr marL="0" lvl="0" indent="0">
              <a:spcBef>
                <a:spcPts val="2200"/>
              </a:spcBef>
              <a:buClr>
                <a:srgbClr val="A0197D"/>
              </a:buClr>
              <a:buSzPts val="2000"/>
            </a:pPr>
            <a:r>
              <a:rPr lang="tr-TR" dirty="0" smtClean="0"/>
              <a:t>4.5. </a:t>
            </a:r>
            <a:r>
              <a:rPr lang="tr-TR" dirty="0"/>
              <a:t>Yapay Sinir Ağları Öğrenme Süreci Nasıl Gerçekleşir?</a:t>
            </a:r>
            <a:endParaRPr lang="tr-TR" dirty="0"/>
          </a:p>
        </p:txBody>
      </p:sp>
      <p:sp>
        <p:nvSpPr>
          <p:cNvPr id="89" name="Google Shape;89;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lvl="0"/>
            <a:r>
              <a:rPr lang="tr-TR" dirty="0"/>
              <a:t>15 Haziran 2024</a:t>
            </a:r>
          </a:p>
        </p:txBody>
      </p:sp>
      <p:sp>
        <p:nvSpPr>
          <p:cNvPr id="90" name="Google Shape;90;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lvl="0"/>
            <a:r>
              <a:rPr lang="tr-TR" dirty="0"/>
              <a:t>Global AI </a:t>
            </a:r>
            <a:r>
              <a:rPr lang="tr-TR" dirty="0" err="1"/>
              <a:t>Hub</a:t>
            </a:r>
            <a:r>
              <a:rPr lang="tr-TR" dirty="0"/>
              <a:t> Yapay Zekaya Giriş Eğitimi</a:t>
            </a:r>
          </a:p>
        </p:txBody>
      </p:sp>
      <p:sp>
        <p:nvSpPr>
          <p:cNvPr id="91" name="Google Shape;91;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tr-TR"/>
              <a:t>38</a:t>
            </a:fld>
            <a:endParaRPr dirty="0"/>
          </a:p>
        </p:txBody>
      </p:sp>
      <p:sp>
        <p:nvSpPr>
          <p:cNvPr id="93" name="Google Shape;93;p3"/>
          <p:cNvSpPr txBox="1"/>
          <p:nvPr/>
        </p:nvSpPr>
        <p:spPr>
          <a:xfrm>
            <a:off x="8025708" y="5738282"/>
            <a:ext cx="3138311" cy="214489"/>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600"/>
              </a:spcBef>
              <a:spcAft>
                <a:spcPts val="0"/>
              </a:spcAft>
              <a:buClr>
                <a:schemeClr val="dk1"/>
              </a:buClr>
              <a:buSzPts val="1200"/>
              <a:buFont typeface="Arial"/>
              <a:buNone/>
            </a:pPr>
            <a:endParaRPr sz="1200" b="0" i="0" u="none" strike="noStrike" cap="none" dirty="0">
              <a:solidFill>
                <a:srgbClr val="3F3F3F"/>
              </a:solidFill>
              <a:latin typeface="Quattrocento Sans"/>
              <a:ea typeface="Quattrocento Sans"/>
              <a:cs typeface="Quattrocento Sans"/>
              <a:sym typeface="Quattrocento Sans"/>
            </a:endParaRPr>
          </a:p>
        </p:txBody>
      </p:sp>
      <p:pic>
        <p:nvPicPr>
          <p:cNvPr id="11" name="Resim 10"/>
          <p:cNvPicPr>
            <a:picLocks noChangeAspect="1"/>
          </p:cNvPicPr>
          <p:nvPr/>
        </p:nvPicPr>
        <p:blipFill>
          <a:blip r:embed="rId3"/>
          <a:stretch>
            <a:fillRect/>
          </a:stretch>
        </p:blipFill>
        <p:spPr>
          <a:xfrm>
            <a:off x="491627" y="1264290"/>
            <a:ext cx="8906886" cy="5092060"/>
          </a:xfrm>
          <a:prstGeom prst="rect">
            <a:avLst/>
          </a:prstGeom>
        </p:spPr>
      </p:pic>
    </p:spTree>
    <p:extLst>
      <p:ext uri="{BB962C8B-B14F-4D97-AF65-F5344CB8AC3E}">
        <p14:creationId xmlns:p14="http://schemas.microsoft.com/office/powerpoint/2010/main" val="238622993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3" descr="Photo by Andrea De Santis on Unsplash "/>
          <p:cNvSpPr txBox="1">
            <a:spLocks noGrp="1"/>
          </p:cNvSpPr>
          <p:nvPr>
            <p:ph type="body" idx="1"/>
          </p:nvPr>
        </p:nvSpPr>
        <p:spPr>
          <a:xfrm>
            <a:off x="604838" y="1436913"/>
            <a:ext cx="9497105" cy="4919437"/>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2200"/>
              </a:spcBef>
              <a:spcAft>
                <a:spcPts val="0"/>
              </a:spcAft>
              <a:buClr>
                <a:srgbClr val="A0197D"/>
              </a:buClr>
              <a:buSzPts val="2000"/>
              <a:buNone/>
            </a:pPr>
            <a:endParaRPr sz="2000" dirty="0"/>
          </a:p>
          <a:p>
            <a:pPr marL="0" lvl="0" indent="0">
              <a:spcBef>
                <a:spcPts val="2200"/>
              </a:spcBef>
              <a:buClr>
                <a:srgbClr val="A0197D"/>
              </a:buClr>
              <a:buSzPts val="2000"/>
              <a:buNone/>
            </a:pPr>
            <a:endParaRPr lang="tr-TR" sz="2000" dirty="0" smtClean="0"/>
          </a:p>
          <a:p>
            <a:pPr marL="0" lvl="0" indent="0">
              <a:spcBef>
                <a:spcPts val="2200"/>
              </a:spcBef>
              <a:buClr>
                <a:srgbClr val="A0197D"/>
              </a:buClr>
              <a:buSzPts val="2000"/>
              <a:buNone/>
            </a:pPr>
            <a:endParaRPr lang="tr-TR" sz="2000" dirty="0"/>
          </a:p>
          <a:p>
            <a:pPr marL="0" lvl="0" indent="0">
              <a:spcBef>
                <a:spcPts val="2200"/>
              </a:spcBef>
              <a:buClr>
                <a:srgbClr val="A0197D"/>
              </a:buClr>
              <a:buSzPts val="2000"/>
              <a:buNone/>
            </a:pPr>
            <a:endParaRPr lang="tr-TR" sz="2000" dirty="0" smtClean="0"/>
          </a:p>
          <a:p>
            <a:pPr marL="0" lvl="0" indent="0">
              <a:spcBef>
                <a:spcPts val="2200"/>
              </a:spcBef>
              <a:buClr>
                <a:srgbClr val="A0197D"/>
              </a:buClr>
              <a:buSzPts val="2000"/>
              <a:buNone/>
            </a:pPr>
            <a:endParaRPr lang="tr-TR" sz="2000" dirty="0"/>
          </a:p>
          <a:p>
            <a:pPr marL="0" lvl="0" indent="0">
              <a:spcBef>
                <a:spcPts val="2200"/>
              </a:spcBef>
              <a:buClr>
                <a:srgbClr val="A0197D"/>
              </a:buClr>
              <a:buSzPts val="2000"/>
              <a:buNone/>
            </a:pPr>
            <a:endParaRPr lang="tr-TR" sz="2000" dirty="0" smtClean="0"/>
          </a:p>
          <a:p>
            <a:pPr marL="0" lvl="0" indent="0">
              <a:spcBef>
                <a:spcPts val="2200"/>
              </a:spcBef>
              <a:buClr>
                <a:srgbClr val="A0197D"/>
              </a:buClr>
              <a:buSzPts val="2000"/>
              <a:buNone/>
            </a:pPr>
            <a:endParaRPr lang="tr-TR" sz="2000" dirty="0"/>
          </a:p>
        </p:txBody>
      </p:sp>
      <p:sp>
        <p:nvSpPr>
          <p:cNvPr id="88" name="Google Shape;88;p3"/>
          <p:cNvSpPr txBox="1">
            <a:spLocks noGrp="1"/>
          </p:cNvSpPr>
          <p:nvPr>
            <p:ph type="title"/>
          </p:nvPr>
        </p:nvSpPr>
        <p:spPr>
          <a:xfrm>
            <a:off x="604838" y="449263"/>
            <a:ext cx="10982325" cy="747712"/>
          </a:xfrm>
          <a:prstGeom prst="rect">
            <a:avLst/>
          </a:prstGeom>
          <a:noFill/>
          <a:ln>
            <a:noFill/>
          </a:ln>
        </p:spPr>
        <p:txBody>
          <a:bodyPr spcFirstLastPara="1" wrap="square" lIns="91425" tIns="45700" rIns="91425" bIns="45700" anchor="ctr" anchorCtr="0">
            <a:noAutofit/>
          </a:bodyPr>
          <a:lstStyle/>
          <a:p>
            <a:pPr marL="0" lvl="0" indent="0">
              <a:spcBef>
                <a:spcPts val="2200"/>
              </a:spcBef>
              <a:buClr>
                <a:srgbClr val="A0197D"/>
              </a:buClr>
              <a:buSzPts val="2000"/>
            </a:pPr>
            <a:r>
              <a:rPr lang="tr-TR" dirty="0" smtClean="0"/>
              <a:t>4.6. İleriye Yayılım</a:t>
            </a:r>
            <a:endParaRPr lang="tr-TR" dirty="0"/>
          </a:p>
        </p:txBody>
      </p:sp>
      <p:sp>
        <p:nvSpPr>
          <p:cNvPr id="89" name="Google Shape;89;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lvl="0"/>
            <a:r>
              <a:rPr lang="tr-TR" dirty="0"/>
              <a:t>15 Haziran 2024</a:t>
            </a:r>
          </a:p>
        </p:txBody>
      </p:sp>
      <p:sp>
        <p:nvSpPr>
          <p:cNvPr id="90" name="Google Shape;90;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lvl="0"/>
            <a:r>
              <a:rPr lang="tr-TR" dirty="0"/>
              <a:t>Global AI </a:t>
            </a:r>
            <a:r>
              <a:rPr lang="tr-TR" dirty="0" err="1"/>
              <a:t>Hub</a:t>
            </a:r>
            <a:r>
              <a:rPr lang="tr-TR" dirty="0"/>
              <a:t> Yapay Zekaya Giriş Eğitimi</a:t>
            </a:r>
          </a:p>
        </p:txBody>
      </p:sp>
      <p:sp>
        <p:nvSpPr>
          <p:cNvPr id="91" name="Google Shape;91;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tr-TR"/>
              <a:t>39</a:t>
            </a:fld>
            <a:endParaRPr dirty="0"/>
          </a:p>
        </p:txBody>
      </p:sp>
      <p:sp>
        <p:nvSpPr>
          <p:cNvPr id="93" name="Google Shape;93;p3"/>
          <p:cNvSpPr txBox="1"/>
          <p:nvPr/>
        </p:nvSpPr>
        <p:spPr>
          <a:xfrm>
            <a:off x="8025708" y="5738282"/>
            <a:ext cx="3138311" cy="214489"/>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600"/>
              </a:spcBef>
              <a:spcAft>
                <a:spcPts val="0"/>
              </a:spcAft>
              <a:buClr>
                <a:schemeClr val="dk1"/>
              </a:buClr>
              <a:buSzPts val="1200"/>
              <a:buFont typeface="Arial"/>
              <a:buNone/>
            </a:pPr>
            <a:endParaRPr sz="1200" b="0" i="0" u="none" strike="noStrike" cap="none" dirty="0">
              <a:solidFill>
                <a:srgbClr val="3F3F3F"/>
              </a:solidFill>
              <a:latin typeface="Quattrocento Sans"/>
              <a:ea typeface="Quattrocento Sans"/>
              <a:cs typeface="Quattrocento Sans"/>
              <a:sym typeface="Quattrocento Sans"/>
            </a:endParaRPr>
          </a:p>
        </p:txBody>
      </p:sp>
      <p:pic>
        <p:nvPicPr>
          <p:cNvPr id="9" name="Resim 8"/>
          <p:cNvPicPr>
            <a:picLocks noChangeAspect="1"/>
          </p:cNvPicPr>
          <p:nvPr/>
        </p:nvPicPr>
        <p:blipFill>
          <a:blip r:embed="rId3"/>
          <a:stretch>
            <a:fillRect/>
          </a:stretch>
        </p:blipFill>
        <p:spPr>
          <a:xfrm>
            <a:off x="456527" y="1243956"/>
            <a:ext cx="8433003" cy="5112394"/>
          </a:xfrm>
          <a:prstGeom prst="rect">
            <a:avLst/>
          </a:prstGeom>
        </p:spPr>
      </p:pic>
    </p:spTree>
    <p:extLst>
      <p:ext uri="{BB962C8B-B14F-4D97-AF65-F5344CB8AC3E}">
        <p14:creationId xmlns:p14="http://schemas.microsoft.com/office/powerpoint/2010/main" val="824731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3" descr="Photo by Andrea De Santis on Unsplash "/>
          <p:cNvSpPr txBox="1">
            <a:spLocks noGrp="1"/>
          </p:cNvSpPr>
          <p:nvPr>
            <p:ph type="body" idx="1"/>
          </p:nvPr>
        </p:nvSpPr>
        <p:spPr>
          <a:xfrm>
            <a:off x="604838" y="1436913"/>
            <a:ext cx="7093539" cy="4688205"/>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2200"/>
              </a:spcBef>
              <a:spcAft>
                <a:spcPts val="0"/>
              </a:spcAft>
              <a:buClr>
                <a:srgbClr val="A0197D"/>
              </a:buClr>
              <a:buSzPts val="2000"/>
              <a:buNone/>
            </a:pPr>
            <a:endParaRPr sz="2000" dirty="0"/>
          </a:p>
          <a:p>
            <a:pPr marL="0" lvl="0" indent="0">
              <a:spcBef>
                <a:spcPts val="2200"/>
              </a:spcBef>
              <a:buClr>
                <a:srgbClr val="A0197D"/>
              </a:buClr>
              <a:buSzPts val="2000"/>
            </a:pPr>
            <a:r>
              <a:rPr lang="tr-TR" sz="2000" dirty="0"/>
              <a:t>Yapay </a:t>
            </a:r>
            <a:r>
              <a:rPr lang="tr-TR" sz="2000" dirty="0" err="1" smtClean="0"/>
              <a:t>zekâ’nın</a:t>
            </a:r>
            <a:r>
              <a:rPr lang="tr-TR" sz="2000" dirty="0" smtClean="0"/>
              <a:t> ham maddesi veridir</a:t>
            </a:r>
          </a:p>
          <a:p>
            <a:pPr marL="0" lvl="0" indent="0">
              <a:spcBef>
                <a:spcPts val="2200"/>
              </a:spcBef>
              <a:buClr>
                <a:srgbClr val="A0197D"/>
              </a:buClr>
              <a:buSzPts val="2000"/>
            </a:pPr>
            <a:r>
              <a:rPr lang="tr-TR" sz="2000" dirty="0"/>
              <a:t> </a:t>
            </a:r>
            <a:r>
              <a:rPr lang="tr-TR" sz="2000" dirty="0" smtClean="0"/>
              <a:t>Algoritmalar aracılığıyla veriden öğrenir</a:t>
            </a:r>
            <a:endParaRPr sz="2000" dirty="0"/>
          </a:p>
          <a:p>
            <a:pPr marL="720000" lvl="1" indent="-232999" algn="l" rtl="0">
              <a:lnSpc>
                <a:spcPct val="90000"/>
              </a:lnSpc>
              <a:spcBef>
                <a:spcPts val="1800"/>
              </a:spcBef>
              <a:spcAft>
                <a:spcPts val="0"/>
              </a:spcAft>
              <a:buClr>
                <a:srgbClr val="A0197D"/>
              </a:buClr>
              <a:buSzPts val="2000"/>
              <a:buNone/>
            </a:pPr>
            <a:endParaRPr sz="2000" dirty="0"/>
          </a:p>
          <a:p>
            <a:pPr marL="360000" lvl="1" indent="0" algn="l" rtl="0">
              <a:lnSpc>
                <a:spcPct val="90000"/>
              </a:lnSpc>
              <a:spcBef>
                <a:spcPts val="1800"/>
              </a:spcBef>
              <a:spcAft>
                <a:spcPts val="0"/>
              </a:spcAft>
              <a:buClr>
                <a:srgbClr val="A0197D"/>
              </a:buClr>
              <a:buSzPts val="2000"/>
              <a:buNone/>
            </a:pPr>
            <a:endParaRPr sz="2000" dirty="0"/>
          </a:p>
          <a:p>
            <a:pPr marL="0" lvl="0" indent="127000" algn="l" rtl="0">
              <a:lnSpc>
                <a:spcPct val="90000"/>
              </a:lnSpc>
              <a:spcBef>
                <a:spcPts val="2200"/>
              </a:spcBef>
              <a:spcAft>
                <a:spcPts val="0"/>
              </a:spcAft>
              <a:buClr>
                <a:srgbClr val="A0197D"/>
              </a:buClr>
              <a:buSzPts val="2000"/>
              <a:buNone/>
            </a:pPr>
            <a:endParaRPr sz="2000" dirty="0"/>
          </a:p>
        </p:txBody>
      </p:sp>
      <p:sp>
        <p:nvSpPr>
          <p:cNvPr id="88" name="Google Shape;88;p3"/>
          <p:cNvSpPr txBox="1">
            <a:spLocks noGrp="1"/>
          </p:cNvSpPr>
          <p:nvPr>
            <p:ph type="title"/>
          </p:nvPr>
        </p:nvSpPr>
        <p:spPr>
          <a:xfrm>
            <a:off x="604838" y="449263"/>
            <a:ext cx="10982325" cy="747712"/>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None/>
            </a:pPr>
            <a:r>
              <a:rPr lang="tr-TR" dirty="0" smtClean="0"/>
              <a:t>1.2. Yapay Zeka nasıl öğrenir?</a:t>
            </a:r>
            <a:endParaRPr dirty="0"/>
          </a:p>
        </p:txBody>
      </p:sp>
      <p:sp>
        <p:nvSpPr>
          <p:cNvPr id="89" name="Google Shape;89;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lvl="0"/>
            <a:r>
              <a:rPr lang="tr-TR" dirty="0" smtClean="0"/>
              <a:t>2 Mart 2024</a:t>
            </a:r>
            <a:endParaRPr lang="tr-TR" dirty="0"/>
          </a:p>
        </p:txBody>
      </p:sp>
      <p:sp>
        <p:nvSpPr>
          <p:cNvPr id="90" name="Google Shape;90;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lvl="0"/>
            <a:r>
              <a:rPr lang="tr-TR" dirty="0"/>
              <a:t>Global AI </a:t>
            </a:r>
            <a:r>
              <a:rPr lang="tr-TR" dirty="0" err="1"/>
              <a:t>Hub</a:t>
            </a:r>
            <a:r>
              <a:rPr lang="tr-TR" dirty="0"/>
              <a:t> Yapay Zekaya Giriş Eğitimi</a:t>
            </a:r>
          </a:p>
        </p:txBody>
      </p:sp>
      <p:sp>
        <p:nvSpPr>
          <p:cNvPr id="91" name="Google Shape;91;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tr-TR"/>
              <a:t>4</a:t>
            </a:fld>
            <a:endParaRPr dirty="0"/>
          </a:p>
        </p:txBody>
      </p:sp>
      <p:sp>
        <p:nvSpPr>
          <p:cNvPr id="93" name="Google Shape;93;p3"/>
          <p:cNvSpPr txBox="1"/>
          <p:nvPr/>
        </p:nvSpPr>
        <p:spPr>
          <a:xfrm>
            <a:off x="8025708" y="5738282"/>
            <a:ext cx="3138311" cy="214489"/>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600"/>
              </a:spcBef>
              <a:spcAft>
                <a:spcPts val="0"/>
              </a:spcAft>
              <a:buClr>
                <a:schemeClr val="dk1"/>
              </a:buClr>
              <a:buSzPts val="1200"/>
              <a:buFont typeface="Arial"/>
              <a:buNone/>
            </a:pPr>
            <a:endParaRPr sz="1200" b="0" i="0" u="none" strike="noStrike" cap="none" dirty="0">
              <a:solidFill>
                <a:srgbClr val="3F3F3F"/>
              </a:solidFill>
              <a:latin typeface="Quattrocento Sans"/>
              <a:ea typeface="Quattrocento Sans"/>
              <a:cs typeface="Quattrocento Sans"/>
              <a:sym typeface="Quattrocento Sans"/>
            </a:endParaRPr>
          </a:p>
        </p:txBody>
      </p:sp>
      <p:pic>
        <p:nvPicPr>
          <p:cNvPr id="2" name="Resim 1"/>
          <p:cNvPicPr>
            <a:picLocks noChangeAspect="1"/>
          </p:cNvPicPr>
          <p:nvPr/>
        </p:nvPicPr>
        <p:blipFill>
          <a:blip r:embed="rId3"/>
          <a:stretch>
            <a:fillRect/>
          </a:stretch>
        </p:blipFill>
        <p:spPr>
          <a:xfrm>
            <a:off x="6691644" y="1505777"/>
            <a:ext cx="4991797" cy="3305636"/>
          </a:xfrm>
          <a:prstGeom prst="rect">
            <a:avLst/>
          </a:prstGeom>
        </p:spPr>
      </p:pic>
    </p:spTree>
    <p:extLst>
      <p:ext uri="{BB962C8B-B14F-4D97-AF65-F5344CB8AC3E}">
        <p14:creationId xmlns:p14="http://schemas.microsoft.com/office/powerpoint/2010/main" val="107232714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3" descr="Photo by Andrea De Santis on Unsplash "/>
          <p:cNvSpPr txBox="1">
            <a:spLocks noGrp="1"/>
          </p:cNvSpPr>
          <p:nvPr>
            <p:ph type="body" idx="1"/>
          </p:nvPr>
        </p:nvSpPr>
        <p:spPr>
          <a:xfrm>
            <a:off x="604838" y="1436913"/>
            <a:ext cx="9497105" cy="4919437"/>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2200"/>
              </a:spcBef>
              <a:spcAft>
                <a:spcPts val="0"/>
              </a:spcAft>
              <a:buClr>
                <a:srgbClr val="A0197D"/>
              </a:buClr>
              <a:buSzPts val="2000"/>
              <a:buNone/>
            </a:pPr>
            <a:endParaRPr sz="2000" dirty="0"/>
          </a:p>
          <a:p>
            <a:pPr marL="0" lvl="0" indent="0">
              <a:spcBef>
                <a:spcPts val="2200"/>
              </a:spcBef>
              <a:buClr>
                <a:srgbClr val="A0197D"/>
              </a:buClr>
              <a:buSzPts val="2000"/>
              <a:buNone/>
            </a:pPr>
            <a:endParaRPr lang="tr-TR" sz="2000" dirty="0" smtClean="0"/>
          </a:p>
          <a:p>
            <a:pPr marL="0" lvl="0" indent="0">
              <a:spcBef>
                <a:spcPts val="2200"/>
              </a:spcBef>
              <a:buClr>
                <a:srgbClr val="A0197D"/>
              </a:buClr>
              <a:buSzPts val="2000"/>
              <a:buNone/>
            </a:pPr>
            <a:endParaRPr lang="tr-TR" sz="2000" dirty="0"/>
          </a:p>
          <a:p>
            <a:pPr marL="0" lvl="0" indent="0">
              <a:spcBef>
                <a:spcPts val="2200"/>
              </a:spcBef>
              <a:buClr>
                <a:srgbClr val="A0197D"/>
              </a:buClr>
              <a:buSzPts val="2000"/>
              <a:buNone/>
            </a:pPr>
            <a:endParaRPr lang="tr-TR" sz="2000" dirty="0" smtClean="0"/>
          </a:p>
          <a:p>
            <a:pPr marL="0" lvl="0" indent="0">
              <a:spcBef>
                <a:spcPts val="2200"/>
              </a:spcBef>
              <a:buClr>
                <a:srgbClr val="A0197D"/>
              </a:buClr>
              <a:buSzPts val="2000"/>
              <a:buNone/>
            </a:pPr>
            <a:endParaRPr lang="tr-TR" sz="2000" dirty="0"/>
          </a:p>
          <a:p>
            <a:pPr marL="0" lvl="0" indent="0">
              <a:spcBef>
                <a:spcPts val="2200"/>
              </a:spcBef>
              <a:buClr>
                <a:srgbClr val="A0197D"/>
              </a:buClr>
              <a:buSzPts val="2000"/>
              <a:buNone/>
            </a:pPr>
            <a:endParaRPr lang="tr-TR" sz="2000" dirty="0" smtClean="0"/>
          </a:p>
          <a:p>
            <a:pPr marL="0" lvl="0" indent="0">
              <a:spcBef>
                <a:spcPts val="2200"/>
              </a:spcBef>
              <a:buClr>
                <a:srgbClr val="A0197D"/>
              </a:buClr>
              <a:buSzPts val="2000"/>
              <a:buNone/>
            </a:pPr>
            <a:endParaRPr lang="tr-TR" sz="2000" dirty="0"/>
          </a:p>
        </p:txBody>
      </p:sp>
      <p:sp>
        <p:nvSpPr>
          <p:cNvPr id="88" name="Google Shape;88;p3"/>
          <p:cNvSpPr txBox="1">
            <a:spLocks noGrp="1"/>
          </p:cNvSpPr>
          <p:nvPr>
            <p:ph type="title"/>
          </p:nvPr>
        </p:nvSpPr>
        <p:spPr>
          <a:xfrm>
            <a:off x="604838" y="449263"/>
            <a:ext cx="10982325" cy="747712"/>
          </a:xfrm>
          <a:prstGeom prst="rect">
            <a:avLst/>
          </a:prstGeom>
          <a:noFill/>
          <a:ln>
            <a:noFill/>
          </a:ln>
        </p:spPr>
        <p:txBody>
          <a:bodyPr spcFirstLastPara="1" wrap="square" lIns="91425" tIns="45700" rIns="91425" bIns="45700" anchor="ctr" anchorCtr="0">
            <a:noAutofit/>
          </a:bodyPr>
          <a:lstStyle/>
          <a:p>
            <a:pPr marL="0" lvl="0" indent="0">
              <a:spcBef>
                <a:spcPts val="2200"/>
              </a:spcBef>
              <a:buClr>
                <a:srgbClr val="A0197D"/>
              </a:buClr>
              <a:buSzPts val="2000"/>
            </a:pPr>
            <a:r>
              <a:rPr lang="tr-TR" dirty="0" smtClean="0"/>
              <a:t>4.6. İleriye Yayılım</a:t>
            </a:r>
            <a:endParaRPr lang="tr-TR" dirty="0"/>
          </a:p>
        </p:txBody>
      </p:sp>
      <p:sp>
        <p:nvSpPr>
          <p:cNvPr id="89" name="Google Shape;89;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lvl="0"/>
            <a:r>
              <a:rPr lang="tr-TR" dirty="0"/>
              <a:t>15 Haziran 2024</a:t>
            </a:r>
          </a:p>
        </p:txBody>
      </p:sp>
      <p:sp>
        <p:nvSpPr>
          <p:cNvPr id="90" name="Google Shape;90;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lvl="0"/>
            <a:r>
              <a:rPr lang="tr-TR" dirty="0"/>
              <a:t>Global AI </a:t>
            </a:r>
            <a:r>
              <a:rPr lang="tr-TR" dirty="0" err="1"/>
              <a:t>Hub</a:t>
            </a:r>
            <a:r>
              <a:rPr lang="tr-TR" dirty="0"/>
              <a:t> Yapay Zekaya Giriş Eğitimi</a:t>
            </a:r>
          </a:p>
        </p:txBody>
      </p:sp>
      <p:sp>
        <p:nvSpPr>
          <p:cNvPr id="91" name="Google Shape;91;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tr-TR"/>
              <a:t>40</a:t>
            </a:fld>
            <a:endParaRPr dirty="0"/>
          </a:p>
        </p:txBody>
      </p:sp>
      <p:sp>
        <p:nvSpPr>
          <p:cNvPr id="93" name="Google Shape;93;p3"/>
          <p:cNvSpPr txBox="1"/>
          <p:nvPr/>
        </p:nvSpPr>
        <p:spPr>
          <a:xfrm>
            <a:off x="8025708" y="5738282"/>
            <a:ext cx="3138311" cy="214489"/>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600"/>
              </a:spcBef>
              <a:spcAft>
                <a:spcPts val="0"/>
              </a:spcAft>
              <a:buClr>
                <a:schemeClr val="dk1"/>
              </a:buClr>
              <a:buSzPts val="1200"/>
              <a:buFont typeface="Arial"/>
              <a:buNone/>
            </a:pPr>
            <a:endParaRPr sz="1200" b="0" i="0" u="none" strike="noStrike" cap="none" dirty="0">
              <a:solidFill>
                <a:srgbClr val="3F3F3F"/>
              </a:solidFill>
              <a:latin typeface="Quattrocento Sans"/>
              <a:ea typeface="Quattrocento Sans"/>
              <a:cs typeface="Quattrocento Sans"/>
              <a:sym typeface="Quattrocento Sans"/>
            </a:endParaRPr>
          </a:p>
        </p:txBody>
      </p:sp>
      <p:pic>
        <p:nvPicPr>
          <p:cNvPr id="10" name="Resim 9"/>
          <p:cNvPicPr>
            <a:picLocks noChangeAspect="1"/>
          </p:cNvPicPr>
          <p:nvPr/>
        </p:nvPicPr>
        <p:blipFill>
          <a:blip r:embed="rId3"/>
          <a:stretch>
            <a:fillRect/>
          </a:stretch>
        </p:blipFill>
        <p:spPr>
          <a:xfrm>
            <a:off x="466815" y="1332798"/>
            <a:ext cx="10426619" cy="4887729"/>
          </a:xfrm>
          <a:prstGeom prst="rect">
            <a:avLst/>
          </a:prstGeom>
        </p:spPr>
      </p:pic>
    </p:spTree>
    <p:extLst>
      <p:ext uri="{BB962C8B-B14F-4D97-AF65-F5344CB8AC3E}">
        <p14:creationId xmlns:p14="http://schemas.microsoft.com/office/powerpoint/2010/main" val="283163124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3" descr="Photo by Andrea De Santis on Unsplash "/>
          <p:cNvSpPr txBox="1">
            <a:spLocks noGrp="1"/>
          </p:cNvSpPr>
          <p:nvPr>
            <p:ph type="body" idx="1"/>
          </p:nvPr>
        </p:nvSpPr>
        <p:spPr>
          <a:xfrm>
            <a:off x="604838" y="1436913"/>
            <a:ext cx="9497105" cy="4919437"/>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2200"/>
              </a:spcBef>
              <a:spcAft>
                <a:spcPts val="0"/>
              </a:spcAft>
              <a:buClr>
                <a:srgbClr val="A0197D"/>
              </a:buClr>
              <a:buSzPts val="2000"/>
              <a:buNone/>
            </a:pPr>
            <a:endParaRPr sz="2000" dirty="0"/>
          </a:p>
          <a:p>
            <a:pPr marL="0" lvl="0" indent="0">
              <a:spcBef>
                <a:spcPts val="2200"/>
              </a:spcBef>
              <a:buClr>
                <a:srgbClr val="A0197D"/>
              </a:buClr>
              <a:buSzPts val="2000"/>
              <a:buNone/>
            </a:pPr>
            <a:endParaRPr lang="tr-TR" sz="2000" dirty="0" smtClean="0"/>
          </a:p>
          <a:p>
            <a:pPr marL="0" lvl="0" indent="0">
              <a:spcBef>
                <a:spcPts val="2200"/>
              </a:spcBef>
              <a:buClr>
                <a:srgbClr val="A0197D"/>
              </a:buClr>
              <a:buSzPts val="2000"/>
              <a:buNone/>
            </a:pPr>
            <a:endParaRPr lang="tr-TR" sz="2000" dirty="0"/>
          </a:p>
          <a:p>
            <a:pPr marL="0" lvl="0" indent="0">
              <a:spcBef>
                <a:spcPts val="2200"/>
              </a:spcBef>
              <a:buClr>
                <a:srgbClr val="A0197D"/>
              </a:buClr>
              <a:buSzPts val="2000"/>
              <a:buNone/>
            </a:pPr>
            <a:endParaRPr lang="tr-TR" sz="2000" dirty="0" smtClean="0"/>
          </a:p>
          <a:p>
            <a:pPr marL="0" lvl="0" indent="0">
              <a:spcBef>
                <a:spcPts val="2200"/>
              </a:spcBef>
              <a:buClr>
                <a:srgbClr val="A0197D"/>
              </a:buClr>
              <a:buSzPts val="2000"/>
              <a:buNone/>
            </a:pPr>
            <a:endParaRPr lang="tr-TR" sz="2000" dirty="0"/>
          </a:p>
          <a:p>
            <a:pPr marL="0" lvl="0" indent="0">
              <a:spcBef>
                <a:spcPts val="2200"/>
              </a:spcBef>
              <a:buClr>
                <a:srgbClr val="A0197D"/>
              </a:buClr>
              <a:buSzPts val="2000"/>
              <a:buNone/>
            </a:pPr>
            <a:endParaRPr lang="tr-TR" sz="2000" dirty="0" smtClean="0"/>
          </a:p>
          <a:p>
            <a:pPr marL="0" lvl="0" indent="0">
              <a:spcBef>
                <a:spcPts val="2200"/>
              </a:spcBef>
              <a:buClr>
                <a:srgbClr val="A0197D"/>
              </a:buClr>
              <a:buSzPts val="2000"/>
              <a:buNone/>
            </a:pPr>
            <a:endParaRPr lang="tr-TR" sz="2000" dirty="0"/>
          </a:p>
        </p:txBody>
      </p:sp>
      <p:sp>
        <p:nvSpPr>
          <p:cNvPr id="88" name="Google Shape;88;p3"/>
          <p:cNvSpPr txBox="1">
            <a:spLocks noGrp="1"/>
          </p:cNvSpPr>
          <p:nvPr>
            <p:ph type="title"/>
          </p:nvPr>
        </p:nvSpPr>
        <p:spPr>
          <a:xfrm>
            <a:off x="604838" y="449263"/>
            <a:ext cx="10982325" cy="747712"/>
          </a:xfrm>
          <a:prstGeom prst="rect">
            <a:avLst/>
          </a:prstGeom>
          <a:noFill/>
          <a:ln>
            <a:noFill/>
          </a:ln>
        </p:spPr>
        <p:txBody>
          <a:bodyPr spcFirstLastPara="1" wrap="square" lIns="91425" tIns="45700" rIns="91425" bIns="45700" anchor="ctr" anchorCtr="0">
            <a:noAutofit/>
          </a:bodyPr>
          <a:lstStyle/>
          <a:p>
            <a:pPr marL="0" lvl="0" indent="0">
              <a:spcBef>
                <a:spcPts val="2200"/>
              </a:spcBef>
              <a:buClr>
                <a:srgbClr val="A0197D"/>
              </a:buClr>
              <a:buSzPts val="2000"/>
            </a:pPr>
            <a:r>
              <a:rPr lang="tr-TR" dirty="0" smtClean="0"/>
              <a:t>4.6. İleriye Yayılım</a:t>
            </a:r>
            <a:endParaRPr lang="tr-TR" dirty="0"/>
          </a:p>
        </p:txBody>
      </p:sp>
      <p:sp>
        <p:nvSpPr>
          <p:cNvPr id="89" name="Google Shape;89;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lvl="0"/>
            <a:r>
              <a:rPr lang="tr-TR" dirty="0"/>
              <a:t>15 Haziran 2024</a:t>
            </a:r>
          </a:p>
        </p:txBody>
      </p:sp>
      <p:sp>
        <p:nvSpPr>
          <p:cNvPr id="90" name="Google Shape;90;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lvl="0"/>
            <a:r>
              <a:rPr lang="tr-TR" dirty="0"/>
              <a:t>Global AI </a:t>
            </a:r>
            <a:r>
              <a:rPr lang="tr-TR" dirty="0" err="1"/>
              <a:t>Hub</a:t>
            </a:r>
            <a:r>
              <a:rPr lang="tr-TR" dirty="0"/>
              <a:t> Yapay Zekaya Giriş Eğitimi</a:t>
            </a:r>
          </a:p>
        </p:txBody>
      </p:sp>
      <p:sp>
        <p:nvSpPr>
          <p:cNvPr id="91" name="Google Shape;91;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tr-TR"/>
              <a:t>41</a:t>
            </a:fld>
            <a:endParaRPr dirty="0"/>
          </a:p>
        </p:txBody>
      </p:sp>
      <p:sp>
        <p:nvSpPr>
          <p:cNvPr id="93" name="Google Shape;93;p3"/>
          <p:cNvSpPr txBox="1"/>
          <p:nvPr/>
        </p:nvSpPr>
        <p:spPr>
          <a:xfrm>
            <a:off x="8025708" y="5738282"/>
            <a:ext cx="3138311" cy="214489"/>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600"/>
              </a:spcBef>
              <a:spcAft>
                <a:spcPts val="0"/>
              </a:spcAft>
              <a:buClr>
                <a:schemeClr val="dk1"/>
              </a:buClr>
              <a:buSzPts val="1200"/>
              <a:buFont typeface="Arial"/>
              <a:buNone/>
            </a:pPr>
            <a:endParaRPr sz="1200" b="0" i="0" u="none" strike="noStrike" cap="none" dirty="0">
              <a:solidFill>
                <a:srgbClr val="3F3F3F"/>
              </a:solidFill>
              <a:latin typeface="Quattrocento Sans"/>
              <a:ea typeface="Quattrocento Sans"/>
              <a:cs typeface="Quattrocento Sans"/>
              <a:sym typeface="Quattrocento Sans"/>
            </a:endParaRPr>
          </a:p>
        </p:txBody>
      </p:sp>
      <p:pic>
        <p:nvPicPr>
          <p:cNvPr id="10" name="Resim 9"/>
          <p:cNvPicPr>
            <a:picLocks noChangeAspect="1"/>
          </p:cNvPicPr>
          <p:nvPr/>
        </p:nvPicPr>
        <p:blipFill>
          <a:blip r:embed="rId3"/>
          <a:stretch>
            <a:fillRect/>
          </a:stretch>
        </p:blipFill>
        <p:spPr>
          <a:xfrm>
            <a:off x="466815" y="1332798"/>
            <a:ext cx="10426619" cy="4887729"/>
          </a:xfrm>
          <a:prstGeom prst="rect">
            <a:avLst/>
          </a:prstGeom>
        </p:spPr>
      </p:pic>
    </p:spTree>
    <p:extLst>
      <p:ext uri="{BB962C8B-B14F-4D97-AF65-F5344CB8AC3E}">
        <p14:creationId xmlns:p14="http://schemas.microsoft.com/office/powerpoint/2010/main" val="92939102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3" descr="Photo by Andrea De Santis on Unsplash "/>
          <p:cNvSpPr txBox="1">
            <a:spLocks noGrp="1"/>
          </p:cNvSpPr>
          <p:nvPr>
            <p:ph type="body" idx="1"/>
          </p:nvPr>
        </p:nvSpPr>
        <p:spPr>
          <a:xfrm>
            <a:off x="604838" y="1436913"/>
            <a:ext cx="8878796" cy="4981304"/>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2200"/>
              </a:spcBef>
              <a:spcAft>
                <a:spcPts val="0"/>
              </a:spcAft>
              <a:buClr>
                <a:srgbClr val="A0197D"/>
              </a:buClr>
              <a:buSzPts val="2000"/>
              <a:buNone/>
            </a:pPr>
            <a:endParaRPr sz="2000" dirty="0"/>
          </a:p>
          <a:p>
            <a:pPr marL="0" lvl="0" indent="0">
              <a:spcBef>
                <a:spcPts val="2200"/>
              </a:spcBef>
              <a:buClr>
                <a:srgbClr val="A0197D"/>
              </a:buClr>
              <a:buSzPts val="2000"/>
              <a:buNone/>
            </a:pPr>
            <a:endParaRPr lang="tr-TR" sz="2000" dirty="0" smtClean="0"/>
          </a:p>
          <a:p>
            <a:pPr marL="0" lvl="0" indent="0">
              <a:spcBef>
                <a:spcPts val="2200"/>
              </a:spcBef>
              <a:buClr>
                <a:srgbClr val="A0197D"/>
              </a:buClr>
              <a:buSzPts val="2000"/>
            </a:pPr>
            <a:endParaRPr lang="tr-TR" sz="2000" dirty="0"/>
          </a:p>
          <a:p>
            <a:pPr marL="0" lvl="0" indent="0">
              <a:spcBef>
                <a:spcPts val="2200"/>
              </a:spcBef>
              <a:buClr>
                <a:srgbClr val="A0197D"/>
              </a:buClr>
              <a:buSzPts val="2000"/>
            </a:pPr>
            <a:endParaRPr lang="tr-TR" sz="2000" dirty="0" smtClean="0"/>
          </a:p>
          <a:p>
            <a:pPr marL="0" lvl="0" indent="0">
              <a:spcBef>
                <a:spcPts val="2200"/>
              </a:spcBef>
              <a:buClr>
                <a:srgbClr val="A0197D"/>
              </a:buClr>
              <a:buSzPts val="2000"/>
            </a:pPr>
            <a:endParaRPr lang="tr-TR" sz="2000" dirty="0"/>
          </a:p>
          <a:p>
            <a:pPr marL="0" lvl="0" indent="0">
              <a:spcBef>
                <a:spcPts val="2200"/>
              </a:spcBef>
              <a:buClr>
                <a:srgbClr val="A0197D"/>
              </a:buClr>
              <a:buSzPts val="2000"/>
            </a:pPr>
            <a:endParaRPr lang="tr-TR" sz="2000" dirty="0" smtClean="0"/>
          </a:p>
          <a:p>
            <a:pPr marL="0" lvl="0" indent="0">
              <a:spcBef>
                <a:spcPts val="2200"/>
              </a:spcBef>
              <a:buClr>
                <a:srgbClr val="A0197D"/>
              </a:buClr>
              <a:buSzPts val="2000"/>
            </a:pPr>
            <a:endParaRPr lang="tr-TR" sz="2000" dirty="0"/>
          </a:p>
          <a:p>
            <a:pPr marL="0" lvl="0" indent="0">
              <a:spcBef>
                <a:spcPts val="2200"/>
              </a:spcBef>
              <a:buClr>
                <a:srgbClr val="A0197D"/>
              </a:buClr>
              <a:buSzPts val="2000"/>
            </a:pPr>
            <a:r>
              <a:rPr lang="tr-TR" sz="2000" dirty="0"/>
              <a:t>Burada MSE değeri kullanıldı (regresyon), sınıflandırmada </a:t>
            </a:r>
            <a:r>
              <a:rPr lang="tr-TR" sz="2000" dirty="0" err="1"/>
              <a:t>Cros</a:t>
            </a:r>
            <a:r>
              <a:rPr lang="tr-TR" sz="2000" dirty="0"/>
              <a:t> </a:t>
            </a:r>
            <a:r>
              <a:rPr lang="tr-TR" sz="2000" dirty="0" err="1"/>
              <a:t>Entropy</a:t>
            </a:r>
            <a:endParaRPr lang="tr-TR" sz="2000" dirty="0"/>
          </a:p>
          <a:p>
            <a:pPr marL="360000" lvl="1" indent="0">
              <a:spcBef>
                <a:spcPts val="1800"/>
              </a:spcBef>
              <a:buClr>
                <a:srgbClr val="A0197D"/>
              </a:buClr>
              <a:buSzPts val="2000"/>
              <a:buNone/>
            </a:pPr>
            <a:endParaRPr lang="tr-TR" sz="2000" dirty="0"/>
          </a:p>
        </p:txBody>
      </p:sp>
      <p:sp>
        <p:nvSpPr>
          <p:cNvPr id="88" name="Google Shape;88;p3"/>
          <p:cNvSpPr txBox="1">
            <a:spLocks noGrp="1"/>
          </p:cNvSpPr>
          <p:nvPr>
            <p:ph type="title"/>
          </p:nvPr>
        </p:nvSpPr>
        <p:spPr>
          <a:xfrm>
            <a:off x="604838" y="449263"/>
            <a:ext cx="10982325" cy="747712"/>
          </a:xfrm>
          <a:prstGeom prst="rect">
            <a:avLst/>
          </a:prstGeom>
          <a:noFill/>
          <a:ln>
            <a:noFill/>
          </a:ln>
        </p:spPr>
        <p:txBody>
          <a:bodyPr spcFirstLastPara="1" wrap="square" lIns="91425" tIns="45700" rIns="91425" bIns="45700" anchor="ctr" anchorCtr="0">
            <a:noAutofit/>
          </a:bodyPr>
          <a:lstStyle/>
          <a:p>
            <a:pPr marL="0" lvl="0" indent="0">
              <a:spcBef>
                <a:spcPts val="2200"/>
              </a:spcBef>
              <a:buClr>
                <a:srgbClr val="A0197D"/>
              </a:buClr>
              <a:buSzPts val="2000"/>
            </a:pPr>
            <a:r>
              <a:rPr lang="tr-TR" dirty="0" smtClean="0"/>
              <a:t>4.7. Hata Hesaplama (Tahmin Başarısı)</a:t>
            </a:r>
            <a:endParaRPr lang="tr-TR" dirty="0"/>
          </a:p>
        </p:txBody>
      </p:sp>
      <p:sp>
        <p:nvSpPr>
          <p:cNvPr id="89" name="Google Shape;89;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lvl="0"/>
            <a:r>
              <a:rPr lang="tr-TR" dirty="0"/>
              <a:t>15 Haziran 2024</a:t>
            </a:r>
          </a:p>
        </p:txBody>
      </p:sp>
      <p:sp>
        <p:nvSpPr>
          <p:cNvPr id="90" name="Google Shape;90;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lvl="0"/>
            <a:r>
              <a:rPr lang="tr-TR" dirty="0"/>
              <a:t>Global AI </a:t>
            </a:r>
            <a:r>
              <a:rPr lang="tr-TR" dirty="0" err="1"/>
              <a:t>Hub</a:t>
            </a:r>
            <a:r>
              <a:rPr lang="tr-TR" dirty="0"/>
              <a:t> Yapay Zekaya Giriş Eğitimi</a:t>
            </a:r>
          </a:p>
        </p:txBody>
      </p:sp>
      <p:sp>
        <p:nvSpPr>
          <p:cNvPr id="91" name="Google Shape;91;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tr-TR"/>
              <a:t>42</a:t>
            </a:fld>
            <a:endParaRPr dirty="0"/>
          </a:p>
        </p:txBody>
      </p:sp>
      <p:sp>
        <p:nvSpPr>
          <p:cNvPr id="93" name="Google Shape;93;p3"/>
          <p:cNvSpPr txBox="1"/>
          <p:nvPr/>
        </p:nvSpPr>
        <p:spPr>
          <a:xfrm>
            <a:off x="8025708" y="5738282"/>
            <a:ext cx="3138311" cy="214489"/>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600"/>
              </a:spcBef>
              <a:spcAft>
                <a:spcPts val="0"/>
              </a:spcAft>
              <a:buClr>
                <a:schemeClr val="dk1"/>
              </a:buClr>
              <a:buSzPts val="1200"/>
              <a:buFont typeface="Arial"/>
              <a:buNone/>
            </a:pPr>
            <a:endParaRPr sz="1200" b="0" i="0" u="none" strike="noStrike" cap="none" dirty="0">
              <a:solidFill>
                <a:srgbClr val="3F3F3F"/>
              </a:solidFill>
              <a:latin typeface="Quattrocento Sans"/>
              <a:ea typeface="Quattrocento Sans"/>
              <a:cs typeface="Quattrocento Sans"/>
              <a:sym typeface="Quattrocento Sans"/>
            </a:endParaRPr>
          </a:p>
        </p:txBody>
      </p:sp>
      <p:pic>
        <p:nvPicPr>
          <p:cNvPr id="10" name="Resim 9"/>
          <p:cNvPicPr>
            <a:picLocks noChangeAspect="1"/>
          </p:cNvPicPr>
          <p:nvPr/>
        </p:nvPicPr>
        <p:blipFill>
          <a:blip r:embed="rId3"/>
          <a:stretch>
            <a:fillRect/>
          </a:stretch>
        </p:blipFill>
        <p:spPr>
          <a:xfrm>
            <a:off x="513620" y="1304462"/>
            <a:ext cx="7350220" cy="4064698"/>
          </a:xfrm>
          <a:prstGeom prst="rect">
            <a:avLst/>
          </a:prstGeom>
        </p:spPr>
      </p:pic>
    </p:spTree>
    <p:extLst>
      <p:ext uri="{BB962C8B-B14F-4D97-AF65-F5344CB8AC3E}">
        <p14:creationId xmlns:p14="http://schemas.microsoft.com/office/powerpoint/2010/main" val="417757669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3" descr="Photo by Andrea De Santis on Unsplash "/>
          <p:cNvSpPr txBox="1">
            <a:spLocks noGrp="1"/>
          </p:cNvSpPr>
          <p:nvPr>
            <p:ph type="body" idx="1"/>
          </p:nvPr>
        </p:nvSpPr>
        <p:spPr>
          <a:xfrm>
            <a:off x="604838" y="1436913"/>
            <a:ext cx="8878796" cy="4981304"/>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2200"/>
              </a:spcBef>
              <a:spcAft>
                <a:spcPts val="0"/>
              </a:spcAft>
              <a:buClr>
                <a:srgbClr val="A0197D"/>
              </a:buClr>
              <a:buSzPts val="2000"/>
              <a:buNone/>
            </a:pPr>
            <a:endParaRPr sz="2000" dirty="0"/>
          </a:p>
          <a:p>
            <a:pPr marL="0" lvl="0" indent="0">
              <a:spcBef>
                <a:spcPts val="2200"/>
              </a:spcBef>
              <a:buClr>
                <a:srgbClr val="A0197D"/>
              </a:buClr>
              <a:buSzPts val="2000"/>
              <a:buNone/>
            </a:pPr>
            <a:endParaRPr lang="tr-TR" sz="2000" dirty="0" smtClean="0"/>
          </a:p>
          <a:p>
            <a:pPr marL="0" lvl="0" indent="0">
              <a:spcBef>
                <a:spcPts val="2200"/>
              </a:spcBef>
              <a:buClr>
                <a:srgbClr val="A0197D"/>
              </a:buClr>
              <a:buSzPts val="2000"/>
            </a:pPr>
            <a:endParaRPr lang="tr-TR" sz="2000" dirty="0"/>
          </a:p>
          <a:p>
            <a:pPr marL="0" lvl="0" indent="0">
              <a:spcBef>
                <a:spcPts val="2200"/>
              </a:spcBef>
              <a:buClr>
                <a:srgbClr val="A0197D"/>
              </a:buClr>
              <a:buSzPts val="2000"/>
            </a:pPr>
            <a:endParaRPr lang="tr-TR" sz="2000" dirty="0" smtClean="0"/>
          </a:p>
          <a:p>
            <a:pPr marL="0" lvl="0" indent="0">
              <a:spcBef>
                <a:spcPts val="2200"/>
              </a:spcBef>
              <a:buClr>
                <a:srgbClr val="A0197D"/>
              </a:buClr>
              <a:buSzPts val="2000"/>
            </a:pPr>
            <a:endParaRPr lang="tr-TR" sz="2000" dirty="0"/>
          </a:p>
          <a:p>
            <a:pPr marL="0" lvl="0" indent="0">
              <a:spcBef>
                <a:spcPts val="2200"/>
              </a:spcBef>
              <a:buClr>
                <a:srgbClr val="A0197D"/>
              </a:buClr>
              <a:buSzPts val="2000"/>
            </a:pPr>
            <a:endParaRPr lang="tr-TR" sz="2000" dirty="0" smtClean="0"/>
          </a:p>
          <a:p>
            <a:pPr marL="0" lvl="0" indent="0">
              <a:spcBef>
                <a:spcPts val="2200"/>
              </a:spcBef>
              <a:buClr>
                <a:srgbClr val="A0197D"/>
              </a:buClr>
              <a:buSzPts val="2000"/>
            </a:pPr>
            <a:endParaRPr lang="tr-TR" sz="2000" dirty="0"/>
          </a:p>
          <a:p>
            <a:pPr marL="0" lvl="0" indent="0">
              <a:spcBef>
                <a:spcPts val="2200"/>
              </a:spcBef>
              <a:buClr>
                <a:srgbClr val="A0197D"/>
              </a:buClr>
              <a:buSzPts val="2000"/>
            </a:pPr>
            <a:r>
              <a:rPr lang="tr-TR" sz="2000" dirty="0"/>
              <a:t>Cross </a:t>
            </a:r>
            <a:r>
              <a:rPr lang="tr-TR" sz="2000" dirty="0" err="1"/>
              <a:t>Entropy</a:t>
            </a:r>
            <a:r>
              <a:rPr lang="tr-TR" sz="2000" dirty="0"/>
              <a:t> (Sınıflandırma örneği)</a:t>
            </a:r>
          </a:p>
          <a:p>
            <a:pPr marL="360000" lvl="1" indent="0">
              <a:spcBef>
                <a:spcPts val="1800"/>
              </a:spcBef>
              <a:buClr>
                <a:srgbClr val="A0197D"/>
              </a:buClr>
              <a:buSzPts val="2000"/>
              <a:buNone/>
            </a:pPr>
            <a:endParaRPr lang="tr-TR" sz="2000" dirty="0"/>
          </a:p>
        </p:txBody>
      </p:sp>
      <p:sp>
        <p:nvSpPr>
          <p:cNvPr id="88" name="Google Shape;88;p3"/>
          <p:cNvSpPr txBox="1">
            <a:spLocks noGrp="1"/>
          </p:cNvSpPr>
          <p:nvPr>
            <p:ph type="title"/>
          </p:nvPr>
        </p:nvSpPr>
        <p:spPr>
          <a:xfrm>
            <a:off x="604838" y="449263"/>
            <a:ext cx="10982325" cy="747712"/>
          </a:xfrm>
          <a:prstGeom prst="rect">
            <a:avLst/>
          </a:prstGeom>
          <a:noFill/>
          <a:ln>
            <a:noFill/>
          </a:ln>
        </p:spPr>
        <p:txBody>
          <a:bodyPr spcFirstLastPara="1" wrap="square" lIns="91425" tIns="45700" rIns="91425" bIns="45700" anchor="ctr" anchorCtr="0">
            <a:noAutofit/>
          </a:bodyPr>
          <a:lstStyle/>
          <a:p>
            <a:pPr marL="0" lvl="0" indent="0">
              <a:spcBef>
                <a:spcPts val="2200"/>
              </a:spcBef>
              <a:buClr>
                <a:srgbClr val="A0197D"/>
              </a:buClr>
              <a:buSzPts val="2000"/>
            </a:pPr>
            <a:r>
              <a:rPr lang="tr-TR" dirty="0" smtClean="0"/>
              <a:t>4.7. Hata Hesaplama (Tahmin Başarısı)</a:t>
            </a:r>
            <a:endParaRPr lang="tr-TR" dirty="0"/>
          </a:p>
        </p:txBody>
      </p:sp>
      <p:sp>
        <p:nvSpPr>
          <p:cNvPr id="89" name="Google Shape;89;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lvl="0"/>
            <a:r>
              <a:rPr lang="tr-TR" dirty="0"/>
              <a:t>15 Haziran 2024</a:t>
            </a:r>
          </a:p>
        </p:txBody>
      </p:sp>
      <p:sp>
        <p:nvSpPr>
          <p:cNvPr id="90" name="Google Shape;90;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lvl="0"/>
            <a:r>
              <a:rPr lang="tr-TR" dirty="0"/>
              <a:t>Global AI </a:t>
            </a:r>
            <a:r>
              <a:rPr lang="tr-TR" dirty="0" err="1"/>
              <a:t>Hub</a:t>
            </a:r>
            <a:r>
              <a:rPr lang="tr-TR" dirty="0"/>
              <a:t> Yapay Zekaya Giriş Eğitimi</a:t>
            </a:r>
          </a:p>
        </p:txBody>
      </p:sp>
      <p:sp>
        <p:nvSpPr>
          <p:cNvPr id="91" name="Google Shape;91;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tr-TR"/>
              <a:t>43</a:t>
            </a:fld>
            <a:endParaRPr dirty="0"/>
          </a:p>
        </p:txBody>
      </p:sp>
      <p:sp>
        <p:nvSpPr>
          <p:cNvPr id="93" name="Google Shape;93;p3"/>
          <p:cNvSpPr txBox="1"/>
          <p:nvPr/>
        </p:nvSpPr>
        <p:spPr>
          <a:xfrm>
            <a:off x="8025708" y="5738282"/>
            <a:ext cx="3138311" cy="214489"/>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600"/>
              </a:spcBef>
              <a:spcAft>
                <a:spcPts val="0"/>
              </a:spcAft>
              <a:buClr>
                <a:schemeClr val="dk1"/>
              </a:buClr>
              <a:buSzPts val="1200"/>
              <a:buFont typeface="Arial"/>
              <a:buNone/>
            </a:pPr>
            <a:endParaRPr sz="1200" b="0" i="0" u="none" strike="noStrike" cap="none" dirty="0">
              <a:solidFill>
                <a:srgbClr val="3F3F3F"/>
              </a:solidFill>
              <a:latin typeface="Quattrocento Sans"/>
              <a:ea typeface="Quattrocento Sans"/>
              <a:cs typeface="Quattrocento Sans"/>
              <a:sym typeface="Quattrocento Sans"/>
            </a:endParaRPr>
          </a:p>
        </p:txBody>
      </p:sp>
      <p:pic>
        <p:nvPicPr>
          <p:cNvPr id="9" name="Resim 8"/>
          <p:cNvPicPr>
            <a:picLocks noChangeAspect="1"/>
          </p:cNvPicPr>
          <p:nvPr/>
        </p:nvPicPr>
        <p:blipFill>
          <a:blip r:embed="rId3"/>
          <a:stretch>
            <a:fillRect/>
          </a:stretch>
        </p:blipFill>
        <p:spPr>
          <a:xfrm>
            <a:off x="482918" y="1327315"/>
            <a:ext cx="7337379" cy="4280626"/>
          </a:xfrm>
          <a:prstGeom prst="rect">
            <a:avLst/>
          </a:prstGeom>
        </p:spPr>
      </p:pic>
    </p:spTree>
    <p:extLst>
      <p:ext uri="{BB962C8B-B14F-4D97-AF65-F5344CB8AC3E}">
        <p14:creationId xmlns:p14="http://schemas.microsoft.com/office/powerpoint/2010/main" val="777529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3" descr="Photo by Andrea De Santis on Unsplash "/>
          <p:cNvSpPr txBox="1">
            <a:spLocks noGrp="1"/>
          </p:cNvSpPr>
          <p:nvPr>
            <p:ph type="body" idx="1"/>
          </p:nvPr>
        </p:nvSpPr>
        <p:spPr>
          <a:xfrm>
            <a:off x="604838" y="1436913"/>
            <a:ext cx="8878796" cy="4981304"/>
          </a:xfrm>
          <a:prstGeom prst="rect">
            <a:avLst/>
          </a:prstGeom>
          <a:noFill/>
          <a:ln>
            <a:noFill/>
          </a:ln>
        </p:spPr>
        <p:txBody>
          <a:bodyPr spcFirstLastPara="1" wrap="square" lIns="91425" tIns="45700" rIns="91425" bIns="45700" anchor="t" anchorCtr="0">
            <a:noAutofit/>
          </a:bodyPr>
          <a:lstStyle/>
          <a:p>
            <a:pPr marL="0" lvl="0" indent="0">
              <a:spcBef>
                <a:spcPts val="2200"/>
              </a:spcBef>
              <a:buClr>
                <a:srgbClr val="A0197D"/>
              </a:buClr>
              <a:buSzPts val="2000"/>
              <a:buNone/>
            </a:pPr>
            <a:endParaRPr lang="tr-TR" sz="2000" dirty="0" smtClean="0"/>
          </a:p>
          <a:p>
            <a:pPr marL="0" lvl="0" indent="0">
              <a:spcBef>
                <a:spcPts val="2200"/>
              </a:spcBef>
              <a:buClr>
                <a:srgbClr val="A0197D"/>
              </a:buClr>
              <a:buSzPts val="2000"/>
            </a:pPr>
            <a:r>
              <a:rPr lang="tr-TR" sz="2000" dirty="0"/>
              <a:t>Geriye Yayılım sinir ağlarında ağırlık optimizasyonu için kullanılan yöntemdir.</a:t>
            </a:r>
          </a:p>
          <a:p>
            <a:pPr marL="0" lvl="0" indent="0">
              <a:spcBef>
                <a:spcPts val="2200"/>
              </a:spcBef>
              <a:buClr>
                <a:srgbClr val="A0197D"/>
              </a:buClr>
              <a:buSzPts val="2000"/>
            </a:pPr>
            <a:r>
              <a:rPr lang="tr-TR" sz="2000" dirty="0"/>
              <a:t> Amacımız gerçek değerlerle tahmin edilen değerler arasındaki farkı (hatayı) minimize etmeye çalışmaktır. (</a:t>
            </a:r>
            <a:r>
              <a:rPr lang="tr-TR" sz="2000" dirty="0" err="1"/>
              <a:t>Gradient</a:t>
            </a:r>
            <a:r>
              <a:rPr lang="tr-TR" sz="2000" dirty="0"/>
              <a:t> </a:t>
            </a:r>
            <a:r>
              <a:rPr lang="tr-TR" sz="2000" dirty="0" err="1"/>
              <a:t>Descent</a:t>
            </a:r>
            <a:r>
              <a:rPr lang="tr-TR" sz="2000" dirty="0"/>
              <a:t> yöntemi kullanılarak parametreler güncellenir)</a:t>
            </a:r>
          </a:p>
          <a:p>
            <a:pPr marL="0" lvl="0" indent="0">
              <a:spcBef>
                <a:spcPts val="2200"/>
              </a:spcBef>
              <a:buClr>
                <a:srgbClr val="A0197D"/>
              </a:buClr>
              <a:buSzPts val="2000"/>
            </a:pPr>
            <a:r>
              <a:rPr lang="tr-TR" sz="2000" dirty="0"/>
              <a:t>Yapay Sinir Ağlarında öğrenme işlemi (parametre güncellemesi) geriye yayılım bölümünde gerçekleşir.</a:t>
            </a:r>
          </a:p>
          <a:p>
            <a:pPr marL="0" lvl="0" indent="0">
              <a:spcBef>
                <a:spcPts val="2200"/>
              </a:spcBef>
              <a:buClr>
                <a:srgbClr val="A0197D"/>
              </a:buClr>
              <a:buSzPts val="2000"/>
            </a:pPr>
            <a:endParaRPr lang="tr-TR" sz="2000" dirty="0" smtClean="0"/>
          </a:p>
        </p:txBody>
      </p:sp>
      <p:sp>
        <p:nvSpPr>
          <p:cNvPr id="88" name="Google Shape;88;p3"/>
          <p:cNvSpPr txBox="1">
            <a:spLocks noGrp="1"/>
          </p:cNvSpPr>
          <p:nvPr>
            <p:ph type="title"/>
          </p:nvPr>
        </p:nvSpPr>
        <p:spPr>
          <a:xfrm>
            <a:off x="604838" y="449263"/>
            <a:ext cx="10982325" cy="747712"/>
          </a:xfrm>
          <a:prstGeom prst="rect">
            <a:avLst/>
          </a:prstGeom>
          <a:noFill/>
          <a:ln>
            <a:noFill/>
          </a:ln>
        </p:spPr>
        <p:txBody>
          <a:bodyPr spcFirstLastPara="1" wrap="square" lIns="91425" tIns="45700" rIns="91425" bIns="45700" anchor="ctr" anchorCtr="0">
            <a:noAutofit/>
          </a:bodyPr>
          <a:lstStyle/>
          <a:p>
            <a:pPr marL="0" lvl="0" indent="0">
              <a:spcBef>
                <a:spcPts val="2200"/>
              </a:spcBef>
              <a:buClr>
                <a:srgbClr val="A0197D"/>
              </a:buClr>
              <a:buSzPts val="2000"/>
            </a:pPr>
            <a:r>
              <a:rPr lang="tr-TR" dirty="0" smtClean="0"/>
              <a:t>4.8. Geriye Yayılım</a:t>
            </a:r>
            <a:endParaRPr lang="tr-TR" dirty="0"/>
          </a:p>
        </p:txBody>
      </p:sp>
      <p:sp>
        <p:nvSpPr>
          <p:cNvPr id="89" name="Google Shape;89;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lvl="0"/>
            <a:r>
              <a:rPr lang="tr-TR" dirty="0"/>
              <a:t>15 Haziran 2024</a:t>
            </a:r>
          </a:p>
        </p:txBody>
      </p:sp>
      <p:sp>
        <p:nvSpPr>
          <p:cNvPr id="90" name="Google Shape;90;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lvl="0"/>
            <a:r>
              <a:rPr lang="tr-TR" dirty="0"/>
              <a:t>Global AI </a:t>
            </a:r>
            <a:r>
              <a:rPr lang="tr-TR" dirty="0" err="1"/>
              <a:t>Hub</a:t>
            </a:r>
            <a:r>
              <a:rPr lang="tr-TR" dirty="0"/>
              <a:t> Yapay Zekaya Giriş Eğitimi</a:t>
            </a:r>
          </a:p>
        </p:txBody>
      </p:sp>
      <p:sp>
        <p:nvSpPr>
          <p:cNvPr id="91" name="Google Shape;91;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tr-TR"/>
              <a:t>44</a:t>
            </a:fld>
            <a:endParaRPr dirty="0"/>
          </a:p>
        </p:txBody>
      </p:sp>
      <p:sp>
        <p:nvSpPr>
          <p:cNvPr id="93" name="Google Shape;93;p3"/>
          <p:cNvSpPr txBox="1"/>
          <p:nvPr/>
        </p:nvSpPr>
        <p:spPr>
          <a:xfrm>
            <a:off x="8025708" y="5738282"/>
            <a:ext cx="3138311" cy="214489"/>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600"/>
              </a:spcBef>
              <a:spcAft>
                <a:spcPts val="0"/>
              </a:spcAft>
              <a:buClr>
                <a:schemeClr val="dk1"/>
              </a:buClr>
              <a:buSzPts val="1200"/>
              <a:buFont typeface="Arial"/>
              <a:buNone/>
            </a:pPr>
            <a:endParaRPr sz="1200" b="0" i="0" u="none" strike="noStrike" cap="none" dirty="0">
              <a:solidFill>
                <a:srgbClr val="3F3F3F"/>
              </a:solidFill>
              <a:latin typeface="Quattrocento Sans"/>
              <a:ea typeface="Quattrocento Sans"/>
              <a:cs typeface="Quattrocento Sans"/>
              <a:sym typeface="Quattrocento Sans"/>
            </a:endParaRPr>
          </a:p>
        </p:txBody>
      </p:sp>
    </p:spTree>
    <p:extLst>
      <p:ext uri="{BB962C8B-B14F-4D97-AF65-F5344CB8AC3E}">
        <p14:creationId xmlns:p14="http://schemas.microsoft.com/office/powerpoint/2010/main" val="371637710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3" descr="Photo by Andrea De Santis on Unsplash "/>
          <p:cNvSpPr txBox="1">
            <a:spLocks noGrp="1"/>
          </p:cNvSpPr>
          <p:nvPr>
            <p:ph type="body" idx="1"/>
          </p:nvPr>
        </p:nvSpPr>
        <p:spPr>
          <a:xfrm>
            <a:off x="604838" y="1436913"/>
            <a:ext cx="8878796" cy="4981304"/>
          </a:xfrm>
          <a:prstGeom prst="rect">
            <a:avLst/>
          </a:prstGeom>
          <a:noFill/>
          <a:ln>
            <a:noFill/>
          </a:ln>
        </p:spPr>
        <p:txBody>
          <a:bodyPr spcFirstLastPara="1" wrap="square" lIns="91425" tIns="45700" rIns="91425" bIns="45700" anchor="t" anchorCtr="0">
            <a:noAutofit/>
          </a:bodyPr>
          <a:lstStyle/>
          <a:p>
            <a:pPr marL="0" lvl="0" indent="0">
              <a:spcBef>
                <a:spcPts val="2200"/>
              </a:spcBef>
              <a:buClr>
                <a:srgbClr val="A0197D"/>
              </a:buClr>
              <a:buSzPts val="2000"/>
              <a:buNone/>
            </a:pPr>
            <a:endParaRPr lang="tr-TR" sz="2000" dirty="0" smtClean="0"/>
          </a:p>
          <a:p>
            <a:pPr marL="0" lvl="0" indent="0">
              <a:spcBef>
                <a:spcPts val="2200"/>
              </a:spcBef>
              <a:buClr>
                <a:srgbClr val="A0197D"/>
              </a:buClr>
              <a:buSzPts val="2000"/>
            </a:pPr>
            <a:endParaRPr lang="tr-TR" sz="2000" dirty="0" smtClean="0"/>
          </a:p>
          <a:p>
            <a:pPr marL="0" lvl="0" indent="0">
              <a:spcBef>
                <a:spcPts val="2200"/>
              </a:spcBef>
              <a:buClr>
                <a:srgbClr val="A0197D"/>
              </a:buClr>
              <a:buSzPts val="2000"/>
            </a:pPr>
            <a:endParaRPr lang="tr-TR" sz="2000" dirty="0"/>
          </a:p>
          <a:p>
            <a:pPr marL="0" lvl="0" indent="0">
              <a:spcBef>
                <a:spcPts val="2200"/>
              </a:spcBef>
              <a:buClr>
                <a:srgbClr val="A0197D"/>
              </a:buClr>
              <a:buSzPts val="2000"/>
            </a:pPr>
            <a:endParaRPr lang="tr-TR" sz="2000" dirty="0" smtClean="0"/>
          </a:p>
          <a:p>
            <a:pPr marL="0" lvl="0" indent="0">
              <a:spcBef>
                <a:spcPts val="2200"/>
              </a:spcBef>
              <a:buClr>
                <a:srgbClr val="A0197D"/>
              </a:buClr>
              <a:buSzPts val="2000"/>
            </a:pPr>
            <a:endParaRPr lang="tr-TR" sz="2000" dirty="0" smtClean="0"/>
          </a:p>
          <a:p>
            <a:pPr marL="0" lvl="0" indent="0">
              <a:spcBef>
                <a:spcPts val="2200"/>
              </a:spcBef>
              <a:buClr>
                <a:srgbClr val="A0197D"/>
              </a:buClr>
              <a:buSzPts val="2000"/>
            </a:pPr>
            <a:endParaRPr lang="tr-TR" sz="2000" dirty="0"/>
          </a:p>
          <a:p>
            <a:pPr marL="0" lvl="0" indent="0">
              <a:spcBef>
                <a:spcPts val="2200"/>
              </a:spcBef>
              <a:buClr>
                <a:srgbClr val="A0197D"/>
              </a:buClr>
              <a:buSzPts val="2000"/>
            </a:pPr>
            <a:endParaRPr lang="tr-TR" sz="2000" dirty="0"/>
          </a:p>
          <a:p>
            <a:pPr marL="0" lvl="0" indent="0">
              <a:spcBef>
                <a:spcPts val="2200"/>
              </a:spcBef>
              <a:buClr>
                <a:srgbClr val="A0197D"/>
              </a:buClr>
              <a:buSzPts val="2000"/>
            </a:pPr>
            <a:r>
              <a:rPr lang="tr-TR" sz="2000" dirty="0"/>
              <a:t>Kısmi türev kullanılır, mesela w5 ağırlığındaki 1 </a:t>
            </a:r>
            <a:r>
              <a:rPr lang="tr-TR" sz="2000" dirty="0" err="1"/>
              <a:t>br</a:t>
            </a:r>
            <a:r>
              <a:rPr lang="tr-TR" sz="2000" dirty="0"/>
              <a:t> </a:t>
            </a:r>
            <a:r>
              <a:rPr lang="tr-TR" sz="2000" dirty="0" err="1"/>
              <a:t>lik</a:t>
            </a:r>
            <a:r>
              <a:rPr lang="tr-TR" sz="2000" dirty="0"/>
              <a:t> değişimin toplam hatada ne kadar değişime sebep olduğu ( Bu değer bulunduktan sonra </a:t>
            </a:r>
            <a:r>
              <a:rPr lang="tr-TR" sz="2000" dirty="0" err="1"/>
              <a:t>lr</a:t>
            </a:r>
            <a:r>
              <a:rPr lang="tr-TR" sz="2000" dirty="0"/>
              <a:t> değeri ile çarpılıp ilk durumdan çıkarılır</a:t>
            </a:r>
          </a:p>
          <a:p>
            <a:pPr marL="0" lvl="0" indent="0">
              <a:spcBef>
                <a:spcPts val="2200"/>
              </a:spcBef>
              <a:buClr>
                <a:srgbClr val="A0197D"/>
              </a:buClr>
              <a:buSzPts val="2000"/>
            </a:pPr>
            <a:endParaRPr lang="tr-TR" sz="2000" dirty="0" smtClean="0"/>
          </a:p>
        </p:txBody>
      </p:sp>
      <p:sp>
        <p:nvSpPr>
          <p:cNvPr id="88" name="Google Shape;88;p3"/>
          <p:cNvSpPr txBox="1">
            <a:spLocks noGrp="1"/>
          </p:cNvSpPr>
          <p:nvPr>
            <p:ph type="title"/>
          </p:nvPr>
        </p:nvSpPr>
        <p:spPr>
          <a:xfrm>
            <a:off x="604838" y="449263"/>
            <a:ext cx="10982325" cy="747712"/>
          </a:xfrm>
          <a:prstGeom prst="rect">
            <a:avLst/>
          </a:prstGeom>
          <a:noFill/>
          <a:ln>
            <a:noFill/>
          </a:ln>
        </p:spPr>
        <p:txBody>
          <a:bodyPr spcFirstLastPara="1" wrap="square" lIns="91425" tIns="45700" rIns="91425" bIns="45700" anchor="ctr" anchorCtr="0">
            <a:noAutofit/>
          </a:bodyPr>
          <a:lstStyle/>
          <a:p>
            <a:pPr marL="0" lvl="0" indent="0">
              <a:spcBef>
                <a:spcPts val="2200"/>
              </a:spcBef>
              <a:buClr>
                <a:srgbClr val="A0197D"/>
              </a:buClr>
              <a:buSzPts val="2000"/>
            </a:pPr>
            <a:r>
              <a:rPr lang="tr-TR" dirty="0" smtClean="0"/>
              <a:t>4.8. Geriye Yayılım</a:t>
            </a:r>
            <a:endParaRPr lang="tr-TR" dirty="0"/>
          </a:p>
        </p:txBody>
      </p:sp>
      <p:sp>
        <p:nvSpPr>
          <p:cNvPr id="89" name="Google Shape;89;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lvl="0"/>
            <a:r>
              <a:rPr lang="tr-TR" dirty="0"/>
              <a:t>15 Haziran 2024</a:t>
            </a:r>
          </a:p>
        </p:txBody>
      </p:sp>
      <p:sp>
        <p:nvSpPr>
          <p:cNvPr id="90" name="Google Shape;90;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lvl="0"/>
            <a:r>
              <a:rPr lang="tr-TR" dirty="0"/>
              <a:t>Global AI </a:t>
            </a:r>
            <a:r>
              <a:rPr lang="tr-TR" dirty="0" err="1"/>
              <a:t>Hub</a:t>
            </a:r>
            <a:r>
              <a:rPr lang="tr-TR" dirty="0"/>
              <a:t> Yapay Zekaya Giriş Eğitimi</a:t>
            </a:r>
          </a:p>
        </p:txBody>
      </p:sp>
      <p:sp>
        <p:nvSpPr>
          <p:cNvPr id="91" name="Google Shape;91;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tr-TR"/>
              <a:t>45</a:t>
            </a:fld>
            <a:endParaRPr dirty="0"/>
          </a:p>
        </p:txBody>
      </p:sp>
      <p:sp>
        <p:nvSpPr>
          <p:cNvPr id="93" name="Google Shape;93;p3"/>
          <p:cNvSpPr txBox="1"/>
          <p:nvPr/>
        </p:nvSpPr>
        <p:spPr>
          <a:xfrm>
            <a:off x="8025708" y="5738282"/>
            <a:ext cx="3138311" cy="214489"/>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600"/>
              </a:spcBef>
              <a:spcAft>
                <a:spcPts val="0"/>
              </a:spcAft>
              <a:buClr>
                <a:schemeClr val="dk1"/>
              </a:buClr>
              <a:buSzPts val="1200"/>
              <a:buFont typeface="Arial"/>
              <a:buNone/>
            </a:pPr>
            <a:endParaRPr sz="1200" b="0" i="0" u="none" strike="noStrike" cap="none" dirty="0">
              <a:solidFill>
                <a:srgbClr val="3F3F3F"/>
              </a:solidFill>
              <a:latin typeface="Quattrocento Sans"/>
              <a:ea typeface="Quattrocento Sans"/>
              <a:cs typeface="Quattrocento Sans"/>
              <a:sym typeface="Quattrocento Sans"/>
            </a:endParaRPr>
          </a:p>
        </p:txBody>
      </p:sp>
      <p:pic>
        <p:nvPicPr>
          <p:cNvPr id="8" name="Resim 7"/>
          <p:cNvPicPr>
            <a:picLocks noChangeAspect="1"/>
          </p:cNvPicPr>
          <p:nvPr/>
        </p:nvPicPr>
        <p:blipFill>
          <a:blip r:embed="rId3"/>
          <a:stretch>
            <a:fillRect/>
          </a:stretch>
        </p:blipFill>
        <p:spPr>
          <a:xfrm>
            <a:off x="466793" y="1276227"/>
            <a:ext cx="8230894" cy="4260265"/>
          </a:xfrm>
          <a:prstGeom prst="rect">
            <a:avLst/>
          </a:prstGeom>
        </p:spPr>
      </p:pic>
    </p:spTree>
    <p:extLst>
      <p:ext uri="{BB962C8B-B14F-4D97-AF65-F5344CB8AC3E}">
        <p14:creationId xmlns:p14="http://schemas.microsoft.com/office/powerpoint/2010/main" val="9483248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3" descr="Photo by Andrea De Santis on Unsplash "/>
          <p:cNvSpPr txBox="1">
            <a:spLocks noGrp="1"/>
          </p:cNvSpPr>
          <p:nvPr>
            <p:ph type="body" idx="1"/>
          </p:nvPr>
        </p:nvSpPr>
        <p:spPr>
          <a:xfrm>
            <a:off x="604838" y="1436913"/>
            <a:ext cx="8878796" cy="4981304"/>
          </a:xfrm>
          <a:prstGeom prst="rect">
            <a:avLst/>
          </a:prstGeom>
          <a:noFill/>
          <a:ln>
            <a:noFill/>
          </a:ln>
        </p:spPr>
        <p:txBody>
          <a:bodyPr spcFirstLastPara="1" wrap="square" lIns="91425" tIns="45700" rIns="91425" bIns="45700" anchor="t" anchorCtr="0">
            <a:noAutofit/>
          </a:bodyPr>
          <a:lstStyle/>
          <a:p>
            <a:pPr marL="0" lvl="0" indent="0">
              <a:spcBef>
                <a:spcPts val="2200"/>
              </a:spcBef>
              <a:buClr>
                <a:srgbClr val="A0197D"/>
              </a:buClr>
              <a:buSzPts val="2000"/>
              <a:buNone/>
            </a:pPr>
            <a:endParaRPr lang="tr-TR" sz="2000" dirty="0" smtClean="0"/>
          </a:p>
          <a:p>
            <a:pPr marL="0" lvl="0" indent="0">
              <a:spcBef>
                <a:spcPts val="2200"/>
              </a:spcBef>
              <a:buClr>
                <a:srgbClr val="A0197D"/>
              </a:buClr>
              <a:buSzPts val="2000"/>
            </a:pPr>
            <a:endParaRPr lang="tr-TR" sz="2000" dirty="0" smtClean="0"/>
          </a:p>
          <a:p>
            <a:pPr marL="0" lvl="0" indent="0">
              <a:spcBef>
                <a:spcPts val="2200"/>
              </a:spcBef>
              <a:buClr>
                <a:srgbClr val="A0197D"/>
              </a:buClr>
              <a:buSzPts val="2000"/>
            </a:pPr>
            <a:endParaRPr lang="tr-TR" sz="2000" dirty="0"/>
          </a:p>
          <a:p>
            <a:pPr marL="0" lvl="0" indent="0">
              <a:spcBef>
                <a:spcPts val="2200"/>
              </a:spcBef>
              <a:buClr>
                <a:srgbClr val="A0197D"/>
              </a:buClr>
              <a:buSzPts val="2000"/>
            </a:pPr>
            <a:endParaRPr lang="tr-TR" sz="2000" dirty="0" smtClean="0"/>
          </a:p>
          <a:p>
            <a:pPr marL="0" lvl="0" indent="0">
              <a:spcBef>
                <a:spcPts val="2200"/>
              </a:spcBef>
              <a:buClr>
                <a:srgbClr val="A0197D"/>
              </a:buClr>
              <a:buSzPts val="2000"/>
            </a:pPr>
            <a:endParaRPr lang="tr-TR" sz="2000" dirty="0" smtClean="0"/>
          </a:p>
          <a:p>
            <a:pPr marL="0" lvl="0" indent="0">
              <a:spcBef>
                <a:spcPts val="2200"/>
              </a:spcBef>
              <a:buClr>
                <a:srgbClr val="A0197D"/>
              </a:buClr>
              <a:buSzPts val="2000"/>
            </a:pPr>
            <a:endParaRPr lang="tr-TR" sz="2000" dirty="0"/>
          </a:p>
          <a:p>
            <a:pPr marL="0" lvl="0" indent="0">
              <a:spcBef>
                <a:spcPts val="2200"/>
              </a:spcBef>
              <a:buClr>
                <a:srgbClr val="A0197D"/>
              </a:buClr>
              <a:buSzPts val="2000"/>
            </a:pPr>
            <a:endParaRPr lang="tr-TR" sz="2000" dirty="0"/>
          </a:p>
          <a:p>
            <a:pPr marL="0" lvl="0" indent="0">
              <a:spcBef>
                <a:spcPts val="2200"/>
              </a:spcBef>
              <a:buClr>
                <a:srgbClr val="A0197D"/>
              </a:buClr>
              <a:buSzPts val="2000"/>
              <a:buNone/>
            </a:pPr>
            <a:endParaRPr lang="tr-TR" sz="2000" dirty="0" smtClean="0"/>
          </a:p>
        </p:txBody>
      </p:sp>
      <p:sp>
        <p:nvSpPr>
          <p:cNvPr id="88" name="Google Shape;88;p3"/>
          <p:cNvSpPr txBox="1">
            <a:spLocks noGrp="1"/>
          </p:cNvSpPr>
          <p:nvPr>
            <p:ph type="title"/>
          </p:nvPr>
        </p:nvSpPr>
        <p:spPr>
          <a:xfrm>
            <a:off x="604838" y="449263"/>
            <a:ext cx="10982325" cy="747712"/>
          </a:xfrm>
          <a:prstGeom prst="rect">
            <a:avLst/>
          </a:prstGeom>
          <a:noFill/>
          <a:ln>
            <a:noFill/>
          </a:ln>
        </p:spPr>
        <p:txBody>
          <a:bodyPr spcFirstLastPara="1" wrap="square" lIns="91425" tIns="45700" rIns="91425" bIns="45700" anchor="ctr" anchorCtr="0">
            <a:noAutofit/>
          </a:bodyPr>
          <a:lstStyle/>
          <a:p>
            <a:pPr marL="0" lvl="0" indent="0">
              <a:spcBef>
                <a:spcPts val="2200"/>
              </a:spcBef>
              <a:buClr>
                <a:srgbClr val="A0197D"/>
              </a:buClr>
              <a:buSzPts val="2000"/>
            </a:pPr>
            <a:r>
              <a:rPr lang="tr-TR" dirty="0" smtClean="0"/>
              <a:t>4.8. Geriye Yayılım</a:t>
            </a:r>
            <a:endParaRPr lang="tr-TR" dirty="0"/>
          </a:p>
        </p:txBody>
      </p:sp>
      <p:sp>
        <p:nvSpPr>
          <p:cNvPr id="89" name="Google Shape;89;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lvl="0"/>
            <a:r>
              <a:rPr lang="tr-TR" dirty="0"/>
              <a:t>15 Haziran 2024</a:t>
            </a:r>
          </a:p>
        </p:txBody>
      </p:sp>
      <p:sp>
        <p:nvSpPr>
          <p:cNvPr id="90" name="Google Shape;90;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lvl="0"/>
            <a:r>
              <a:rPr lang="tr-TR" dirty="0"/>
              <a:t>Global AI </a:t>
            </a:r>
            <a:r>
              <a:rPr lang="tr-TR" dirty="0" err="1"/>
              <a:t>Hub</a:t>
            </a:r>
            <a:r>
              <a:rPr lang="tr-TR" dirty="0"/>
              <a:t> Yapay Zekaya Giriş Eğitimi</a:t>
            </a:r>
          </a:p>
        </p:txBody>
      </p:sp>
      <p:sp>
        <p:nvSpPr>
          <p:cNvPr id="91" name="Google Shape;91;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tr-TR"/>
              <a:t>46</a:t>
            </a:fld>
            <a:endParaRPr dirty="0"/>
          </a:p>
        </p:txBody>
      </p:sp>
      <p:sp>
        <p:nvSpPr>
          <p:cNvPr id="93" name="Google Shape;93;p3"/>
          <p:cNvSpPr txBox="1"/>
          <p:nvPr/>
        </p:nvSpPr>
        <p:spPr>
          <a:xfrm>
            <a:off x="8025708" y="5738282"/>
            <a:ext cx="3138311" cy="214489"/>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600"/>
              </a:spcBef>
              <a:spcAft>
                <a:spcPts val="0"/>
              </a:spcAft>
              <a:buClr>
                <a:schemeClr val="dk1"/>
              </a:buClr>
              <a:buSzPts val="1200"/>
              <a:buFont typeface="Arial"/>
              <a:buNone/>
            </a:pPr>
            <a:endParaRPr sz="1200" b="0" i="0" u="none" strike="noStrike" cap="none" dirty="0">
              <a:solidFill>
                <a:srgbClr val="3F3F3F"/>
              </a:solidFill>
              <a:latin typeface="Quattrocento Sans"/>
              <a:ea typeface="Quattrocento Sans"/>
              <a:cs typeface="Quattrocento Sans"/>
              <a:sym typeface="Quattrocento Sans"/>
            </a:endParaRPr>
          </a:p>
        </p:txBody>
      </p:sp>
      <p:pic>
        <p:nvPicPr>
          <p:cNvPr id="9" name="Resim 8"/>
          <p:cNvPicPr>
            <a:picLocks noChangeAspect="1"/>
          </p:cNvPicPr>
          <p:nvPr/>
        </p:nvPicPr>
        <p:blipFill>
          <a:blip r:embed="rId3"/>
          <a:stretch>
            <a:fillRect/>
          </a:stretch>
        </p:blipFill>
        <p:spPr>
          <a:xfrm>
            <a:off x="472440" y="1312616"/>
            <a:ext cx="11011252" cy="3937986"/>
          </a:xfrm>
          <a:prstGeom prst="rect">
            <a:avLst/>
          </a:prstGeom>
        </p:spPr>
      </p:pic>
    </p:spTree>
    <p:extLst>
      <p:ext uri="{BB962C8B-B14F-4D97-AF65-F5344CB8AC3E}">
        <p14:creationId xmlns:p14="http://schemas.microsoft.com/office/powerpoint/2010/main" val="3617365592"/>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3" descr="Photo by Andrea De Santis on Unsplash "/>
          <p:cNvSpPr txBox="1">
            <a:spLocks noGrp="1"/>
          </p:cNvSpPr>
          <p:nvPr>
            <p:ph type="body" idx="1"/>
          </p:nvPr>
        </p:nvSpPr>
        <p:spPr>
          <a:xfrm>
            <a:off x="604838" y="1436913"/>
            <a:ext cx="8878796" cy="4981304"/>
          </a:xfrm>
          <a:prstGeom prst="rect">
            <a:avLst/>
          </a:prstGeom>
          <a:noFill/>
          <a:ln>
            <a:noFill/>
          </a:ln>
        </p:spPr>
        <p:txBody>
          <a:bodyPr spcFirstLastPara="1" wrap="square" lIns="91425" tIns="45700" rIns="91425" bIns="45700" anchor="t" anchorCtr="0">
            <a:noAutofit/>
          </a:bodyPr>
          <a:lstStyle/>
          <a:p>
            <a:pPr marL="0" lvl="0" indent="0">
              <a:spcBef>
                <a:spcPts val="2200"/>
              </a:spcBef>
              <a:buClr>
                <a:srgbClr val="A0197D"/>
              </a:buClr>
              <a:buSzPts val="2000"/>
              <a:buNone/>
            </a:pPr>
            <a:endParaRPr lang="tr-TR" sz="2000" dirty="0" smtClean="0"/>
          </a:p>
          <a:p>
            <a:pPr marL="0" lvl="0" indent="0">
              <a:spcBef>
                <a:spcPts val="2200"/>
              </a:spcBef>
              <a:buClr>
                <a:srgbClr val="A0197D"/>
              </a:buClr>
              <a:buSzPts val="2000"/>
            </a:pPr>
            <a:endParaRPr lang="tr-TR" sz="2000" dirty="0" smtClean="0"/>
          </a:p>
          <a:p>
            <a:pPr marL="0" lvl="0" indent="0">
              <a:spcBef>
                <a:spcPts val="2200"/>
              </a:spcBef>
              <a:buClr>
                <a:srgbClr val="A0197D"/>
              </a:buClr>
              <a:buSzPts val="2000"/>
            </a:pPr>
            <a:endParaRPr lang="tr-TR" sz="2000" dirty="0"/>
          </a:p>
          <a:p>
            <a:pPr marL="0" lvl="0" indent="0">
              <a:spcBef>
                <a:spcPts val="2200"/>
              </a:spcBef>
              <a:buClr>
                <a:srgbClr val="A0197D"/>
              </a:buClr>
              <a:buSzPts val="2000"/>
            </a:pPr>
            <a:endParaRPr lang="tr-TR" sz="2000" dirty="0" smtClean="0"/>
          </a:p>
          <a:p>
            <a:pPr marL="0" lvl="0" indent="0">
              <a:spcBef>
                <a:spcPts val="2200"/>
              </a:spcBef>
              <a:buClr>
                <a:srgbClr val="A0197D"/>
              </a:buClr>
              <a:buSzPts val="2000"/>
            </a:pPr>
            <a:endParaRPr lang="tr-TR" sz="2000" dirty="0" smtClean="0"/>
          </a:p>
          <a:p>
            <a:pPr marL="0" lvl="0" indent="0">
              <a:spcBef>
                <a:spcPts val="2200"/>
              </a:spcBef>
              <a:buClr>
                <a:srgbClr val="A0197D"/>
              </a:buClr>
              <a:buSzPts val="2000"/>
            </a:pPr>
            <a:endParaRPr lang="tr-TR" sz="2000" dirty="0"/>
          </a:p>
          <a:p>
            <a:pPr marL="0" lvl="0" indent="0">
              <a:spcBef>
                <a:spcPts val="2200"/>
              </a:spcBef>
              <a:buClr>
                <a:srgbClr val="A0197D"/>
              </a:buClr>
              <a:buSzPts val="2000"/>
            </a:pPr>
            <a:endParaRPr lang="tr-TR" sz="2000" dirty="0"/>
          </a:p>
          <a:p>
            <a:pPr marL="0" lvl="0" indent="0">
              <a:spcBef>
                <a:spcPts val="2200"/>
              </a:spcBef>
              <a:buClr>
                <a:srgbClr val="A0197D"/>
              </a:buClr>
              <a:buSzPts val="2000"/>
              <a:buNone/>
            </a:pPr>
            <a:endParaRPr lang="tr-TR" sz="2000" dirty="0" smtClean="0"/>
          </a:p>
        </p:txBody>
      </p:sp>
      <p:sp>
        <p:nvSpPr>
          <p:cNvPr id="88" name="Google Shape;88;p3"/>
          <p:cNvSpPr txBox="1">
            <a:spLocks noGrp="1"/>
          </p:cNvSpPr>
          <p:nvPr>
            <p:ph type="title"/>
          </p:nvPr>
        </p:nvSpPr>
        <p:spPr>
          <a:xfrm>
            <a:off x="604838" y="449263"/>
            <a:ext cx="10982325" cy="747712"/>
          </a:xfrm>
          <a:prstGeom prst="rect">
            <a:avLst/>
          </a:prstGeom>
          <a:noFill/>
          <a:ln>
            <a:noFill/>
          </a:ln>
        </p:spPr>
        <p:txBody>
          <a:bodyPr spcFirstLastPara="1" wrap="square" lIns="91425" tIns="45700" rIns="91425" bIns="45700" anchor="ctr" anchorCtr="0">
            <a:noAutofit/>
          </a:bodyPr>
          <a:lstStyle/>
          <a:p>
            <a:pPr marL="0" lvl="0" indent="0">
              <a:spcBef>
                <a:spcPts val="2200"/>
              </a:spcBef>
              <a:buClr>
                <a:srgbClr val="A0197D"/>
              </a:buClr>
              <a:buSzPts val="2000"/>
            </a:pPr>
            <a:r>
              <a:rPr lang="tr-TR" dirty="0" smtClean="0"/>
              <a:t>4.8. Geriye Yayılım</a:t>
            </a:r>
            <a:endParaRPr lang="tr-TR" dirty="0"/>
          </a:p>
        </p:txBody>
      </p:sp>
      <p:sp>
        <p:nvSpPr>
          <p:cNvPr id="89" name="Google Shape;89;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lvl="0"/>
            <a:r>
              <a:rPr lang="tr-TR" dirty="0"/>
              <a:t>15 Haziran 2024</a:t>
            </a:r>
          </a:p>
        </p:txBody>
      </p:sp>
      <p:sp>
        <p:nvSpPr>
          <p:cNvPr id="90" name="Google Shape;90;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lvl="0"/>
            <a:r>
              <a:rPr lang="tr-TR" dirty="0"/>
              <a:t>Global AI </a:t>
            </a:r>
            <a:r>
              <a:rPr lang="tr-TR" dirty="0" err="1"/>
              <a:t>Hub</a:t>
            </a:r>
            <a:r>
              <a:rPr lang="tr-TR" dirty="0"/>
              <a:t> Yapay Zekaya Giriş Eğitimi</a:t>
            </a:r>
          </a:p>
        </p:txBody>
      </p:sp>
      <p:sp>
        <p:nvSpPr>
          <p:cNvPr id="91" name="Google Shape;91;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tr-TR"/>
              <a:t>47</a:t>
            </a:fld>
            <a:endParaRPr dirty="0"/>
          </a:p>
        </p:txBody>
      </p:sp>
      <p:sp>
        <p:nvSpPr>
          <p:cNvPr id="93" name="Google Shape;93;p3"/>
          <p:cNvSpPr txBox="1"/>
          <p:nvPr/>
        </p:nvSpPr>
        <p:spPr>
          <a:xfrm>
            <a:off x="8025708" y="5738282"/>
            <a:ext cx="3138311" cy="214489"/>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600"/>
              </a:spcBef>
              <a:spcAft>
                <a:spcPts val="0"/>
              </a:spcAft>
              <a:buClr>
                <a:schemeClr val="dk1"/>
              </a:buClr>
              <a:buSzPts val="1200"/>
              <a:buFont typeface="Arial"/>
              <a:buNone/>
            </a:pPr>
            <a:endParaRPr sz="1200" b="0" i="0" u="none" strike="noStrike" cap="none" dirty="0">
              <a:solidFill>
                <a:srgbClr val="3F3F3F"/>
              </a:solidFill>
              <a:latin typeface="Quattrocento Sans"/>
              <a:ea typeface="Quattrocento Sans"/>
              <a:cs typeface="Quattrocento Sans"/>
              <a:sym typeface="Quattrocento Sans"/>
            </a:endParaRPr>
          </a:p>
        </p:txBody>
      </p:sp>
      <p:pic>
        <p:nvPicPr>
          <p:cNvPr id="10" name="Resim 9"/>
          <p:cNvPicPr>
            <a:picLocks noChangeAspect="1"/>
          </p:cNvPicPr>
          <p:nvPr/>
        </p:nvPicPr>
        <p:blipFill>
          <a:blip r:embed="rId3"/>
          <a:stretch>
            <a:fillRect/>
          </a:stretch>
        </p:blipFill>
        <p:spPr>
          <a:xfrm>
            <a:off x="326964" y="1421465"/>
            <a:ext cx="10837055" cy="3714198"/>
          </a:xfrm>
          <a:prstGeom prst="rect">
            <a:avLst/>
          </a:prstGeom>
        </p:spPr>
      </p:pic>
    </p:spTree>
    <p:extLst>
      <p:ext uri="{BB962C8B-B14F-4D97-AF65-F5344CB8AC3E}">
        <p14:creationId xmlns:p14="http://schemas.microsoft.com/office/powerpoint/2010/main" val="962459486"/>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3" descr="Photo by Andrea De Santis on Unsplash "/>
          <p:cNvSpPr txBox="1">
            <a:spLocks noGrp="1"/>
          </p:cNvSpPr>
          <p:nvPr>
            <p:ph type="body" idx="1"/>
          </p:nvPr>
        </p:nvSpPr>
        <p:spPr>
          <a:xfrm>
            <a:off x="604838" y="1436913"/>
            <a:ext cx="8878796" cy="4981304"/>
          </a:xfrm>
          <a:prstGeom prst="rect">
            <a:avLst/>
          </a:prstGeom>
          <a:noFill/>
          <a:ln>
            <a:noFill/>
          </a:ln>
        </p:spPr>
        <p:txBody>
          <a:bodyPr spcFirstLastPara="1" wrap="square" lIns="91425" tIns="45700" rIns="91425" bIns="45700" anchor="t" anchorCtr="0">
            <a:noAutofit/>
          </a:bodyPr>
          <a:lstStyle/>
          <a:p>
            <a:pPr marL="0" lvl="0" indent="0">
              <a:spcBef>
                <a:spcPts val="2200"/>
              </a:spcBef>
              <a:buClr>
                <a:srgbClr val="A0197D"/>
              </a:buClr>
              <a:buSzPts val="2000"/>
              <a:buNone/>
            </a:pPr>
            <a:endParaRPr lang="tr-TR" sz="2000" dirty="0" smtClean="0"/>
          </a:p>
          <a:p>
            <a:pPr marL="0" lvl="0" indent="0">
              <a:spcBef>
                <a:spcPts val="2200"/>
              </a:spcBef>
              <a:buClr>
                <a:srgbClr val="A0197D"/>
              </a:buClr>
              <a:buSzPts val="2000"/>
            </a:pPr>
            <a:endParaRPr lang="tr-TR" sz="2000" dirty="0" smtClean="0"/>
          </a:p>
          <a:p>
            <a:pPr marL="0" lvl="0" indent="0">
              <a:spcBef>
                <a:spcPts val="2200"/>
              </a:spcBef>
              <a:buClr>
                <a:srgbClr val="A0197D"/>
              </a:buClr>
              <a:buSzPts val="2000"/>
            </a:pPr>
            <a:endParaRPr lang="tr-TR" sz="2000" dirty="0"/>
          </a:p>
          <a:p>
            <a:pPr marL="0" lvl="0" indent="0">
              <a:spcBef>
                <a:spcPts val="2200"/>
              </a:spcBef>
              <a:buClr>
                <a:srgbClr val="A0197D"/>
              </a:buClr>
              <a:buSzPts val="2000"/>
            </a:pPr>
            <a:endParaRPr lang="tr-TR" sz="2000" dirty="0" smtClean="0"/>
          </a:p>
          <a:p>
            <a:pPr marL="0" lvl="0" indent="0">
              <a:spcBef>
                <a:spcPts val="2200"/>
              </a:spcBef>
              <a:buClr>
                <a:srgbClr val="A0197D"/>
              </a:buClr>
              <a:buSzPts val="2000"/>
            </a:pPr>
            <a:endParaRPr lang="tr-TR" sz="2000" dirty="0" smtClean="0"/>
          </a:p>
          <a:p>
            <a:pPr marL="0" lvl="0" indent="0">
              <a:spcBef>
                <a:spcPts val="2200"/>
              </a:spcBef>
              <a:buClr>
                <a:srgbClr val="A0197D"/>
              </a:buClr>
              <a:buSzPts val="2000"/>
            </a:pPr>
            <a:endParaRPr lang="tr-TR" sz="2000" dirty="0"/>
          </a:p>
          <a:p>
            <a:pPr marL="0" lvl="0" indent="0">
              <a:spcBef>
                <a:spcPts val="2200"/>
              </a:spcBef>
              <a:buClr>
                <a:srgbClr val="A0197D"/>
              </a:buClr>
              <a:buSzPts val="2000"/>
            </a:pPr>
            <a:endParaRPr lang="tr-TR" sz="2000" dirty="0"/>
          </a:p>
          <a:p>
            <a:pPr marL="0" lvl="0" indent="0">
              <a:spcBef>
                <a:spcPts val="2200"/>
              </a:spcBef>
              <a:buClr>
                <a:srgbClr val="A0197D"/>
              </a:buClr>
              <a:buSzPts val="2000"/>
            </a:pPr>
            <a:endParaRPr lang="tr-TR" sz="2000" dirty="0" smtClean="0"/>
          </a:p>
        </p:txBody>
      </p:sp>
      <p:sp>
        <p:nvSpPr>
          <p:cNvPr id="88" name="Google Shape;88;p3"/>
          <p:cNvSpPr txBox="1">
            <a:spLocks noGrp="1"/>
          </p:cNvSpPr>
          <p:nvPr>
            <p:ph type="title"/>
          </p:nvPr>
        </p:nvSpPr>
        <p:spPr>
          <a:xfrm>
            <a:off x="604838" y="449263"/>
            <a:ext cx="10982325" cy="747712"/>
          </a:xfrm>
          <a:prstGeom prst="rect">
            <a:avLst/>
          </a:prstGeom>
          <a:noFill/>
          <a:ln>
            <a:noFill/>
          </a:ln>
        </p:spPr>
        <p:txBody>
          <a:bodyPr spcFirstLastPara="1" wrap="square" lIns="91425" tIns="45700" rIns="91425" bIns="45700" anchor="ctr" anchorCtr="0">
            <a:noAutofit/>
          </a:bodyPr>
          <a:lstStyle/>
          <a:p>
            <a:pPr marL="0" lvl="0" indent="0">
              <a:spcBef>
                <a:spcPts val="2200"/>
              </a:spcBef>
              <a:buClr>
                <a:srgbClr val="A0197D"/>
              </a:buClr>
              <a:buSzPts val="2000"/>
            </a:pPr>
            <a:r>
              <a:rPr lang="tr-TR" dirty="0" smtClean="0"/>
              <a:t>4.9. Parametre Güncelleme</a:t>
            </a:r>
            <a:endParaRPr lang="tr-TR" dirty="0"/>
          </a:p>
        </p:txBody>
      </p:sp>
      <p:sp>
        <p:nvSpPr>
          <p:cNvPr id="89" name="Google Shape;89;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lvl="0"/>
            <a:r>
              <a:rPr lang="tr-TR" dirty="0"/>
              <a:t>15 Haziran 2024</a:t>
            </a:r>
          </a:p>
        </p:txBody>
      </p:sp>
      <p:sp>
        <p:nvSpPr>
          <p:cNvPr id="90" name="Google Shape;90;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lvl="0"/>
            <a:r>
              <a:rPr lang="tr-TR" dirty="0"/>
              <a:t>Global AI </a:t>
            </a:r>
            <a:r>
              <a:rPr lang="tr-TR" dirty="0" err="1"/>
              <a:t>Hub</a:t>
            </a:r>
            <a:r>
              <a:rPr lang="tr-TR" dirty="0"/>
              <a:t> Yapay Zekaya Giriş Eğitimi</a:t>
            </a:r>
          </a:p>
        </p:txBody>
      </p:sp>
      <p:sp>
        <p:nvSpPr>
          <p:cNvPr id="91" name="Google Shape;91;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tr-TR"/>
              <a:t>48</a:t>
            </a:fld>
            <a:endParaRPr dirty="0"/>
          </a:p>
        </p:txBody>
      </p:sp>
      <p:sp>
        <p:nvSpPr>
          <p:cNvPr id="93" name="Google Shape;93;p3"/>
          <p:cNvSpPr txBox="1"/>
          <p:nvPr/>
        </p:nvSpPr>
        <p:spPr>
          <a:xfrm>
            <a:off x="8025708" y="5738282"/>
            <a:ext cx="3138311" cy="214489"/>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600"/>
              </a:spcBef>
              <a:spcAft>
                <a:spcPts val="0"/>
              </a:spcAft>
              <a:buClr>
                <a:schemeClr val="dk1"/>
              </a:buClr>
              <a:buSzPts val="1200"/>
              <a:buFont typeface="Arial"/>
              <a:buNone/>
            </a:pPr>
            <a:endParaRPr sz="1200" b="0" i="0" u="none" strike="noStrike" cap="none" dirty="0">
              <a:solidFill>
                <a:srgbClr val="3F3F3F"/>
              </a:solidFill>
              <a:latin typeface="Quattrocento Sans"/>
              <a:ea typeface="Quattrocento Sans"/>
              <a:cs typeface="Quattrocento Sans"/>
              <a:sym typeface="Quattrocento Sans"/>
            </a:endParaRPr>
          </a:p>
        </p:txBody>
      </p:sp>
      <p:pic>
        <p:nvPicPr>
          <p:cNvPr id="9" name="Resim 8"/>
          <p:cNvPicPr>
            <a:picLocks noChangeAspect="1"/>
          </p:cNvPicPr>
          <p:nvPr/>
        </p:nvPicPr>
        <p:blipFill>
          <a:blip r:embed="rId3"/>
          <a:stretch>
            <a:fillRect/>
          </a:stretch>
        </p:blipFill>
        <p:spPr>
          <a:xfrm>
            <a:off x="519358" y="1324668"/>
            <a:ext cx="8964276" cy="4791744"/>
          </a:xfrm>
          <a:prstGeom prst="rect">
            <a:avLst/>
          </a:prstGeom>
        </p:spPr>
      </p:pic>
    </p:spTree>
    <p:extLst>
      <p:ext uri="{BB962C8B-B14F-4D97-AF65-F5344CB8AC3E}">
        <p14:creationId xmlns:p14="http://schemas.microsoft.com/office/powerpoint/2010/main" val="321316033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3" descr="Photo by Andrea De Santis on Unsplash "/>
          <p:cNvSpPr txBox="1">
            <a:spLocks noGrp="1"/>
          </p:cNvSpPr>
          <p:nvPr>
            <p:ph type="body" idx="1"/>
          </p:nvPr>
        </p:nvSpPr>
        <p:spPr>
          <a:xfrm>
            <a:off x="604838" y="1436913"/>
            <a:ext cx="8878796" cy="4981304"/>
          </a:xfrm>
          <a:prstGeom prst="rect">
            <a:avLst/>
          </a:prstGeom>
          <a:noFill/>
          <a:ln>
            <a:noFill/>
          </a:ln>
        </p:spPr>
        <p:txBody>
          <a:bodyPr spcFirstLastPara="1" wrap="square" lIns="91425" tIns="45700" rIns="91425" bIns="45700" anchor="t" anchorCtr="0">
            <a:noAutofit/>
          </a:bodyPr>
          <a:lstStyle/>
          <a:p>
            <a:pPr marL="0" lvl="0" indent="0">
              <a:spcBef>
                <a:spcPts val="2200"/>
              </a:spcBef>
              <a:buClr>
                <a:srgbClr val="A0197D"/>
              </a:buClr>
              <a:buSzPts val="2000"/>
              <a:buNone/>
            </a:pPr>
            <a:endParaRPr lang="tr-TR" sz="2000" dirty="0" smtClean="0"/>
          </a:p>
          <a:p>
            <a:pPr marL="0" lvl="0" indent="0">
              <a:spcBef>
                <a:spcPts val="2200"/>
              </a:spcBef>
              <a:buClr>
                <a:srgbClr val="A0197D"/>
              </a:buClr>
              <a:buSzPts val="2000"/>
            </a:pPr>
            <a:endParaRPr lang="tr-TR" sz="2000" dirty="0" smtClean="0"/>
          </a:p>
          <a:p>
            <a:pPr marL="0" lvl="0" indent="0">
              <a:spcBef>
                <a:spcPts val="2200"/>
              </a:spcBef>
              <a:buClr>
                <a:srgbClr val="A0197D"/>
              </a:buClr>
              <a:buSzPts val="2000"/>
            </a:pPr>
            <a:endParaRPr lang="tr-TR" sz="2000" dirty="0"/>
          </a:p>
          <a:p>
            <a:pPr marL="0" lvl="0" indent="0">
              <a:spcBef>
                <a:spcPts val="2200"/>
              </a:spcBef>
              <a:buClr>
                <a:srgbClr val="A0197D"/>
              </a:buClr>
              <a:buSzPts val="2000"/>
            </a:pPr>
            <a:endParaRPr lang="tr-TR" sz="2000" dirty="0" smtClean="0"/>
          </a:p>
          <a:p>
            <a:pPr marL="0" lvl="0" indent="0">
              <a:spcBef>
                <a:spcPts val="2200"/>
              </a:spcBef>
              <a:buClr>
                <a:srgbClr val="A0197D"/>
              </a:buClr>
              <a:buSzPts val="2000"/>
            </a:pPr>
            <a:endParaRPr lang="tr-TR" sz="2000" dirty="0" smtClean="0"/>
          </a:p>
          <a:p>
            <a:pPr marL="0" lvl="0" indent="0">
              <a:spcBef>
                <a:spcPts val="2200"/>
              </a:spcBef>
              <a:buClr>
                <a:srgbClr val="A0197D"/>
              </a:buClr>
              <a:buSzPts val="2000"/>
            </a:pPr>
            <a:endParaRPr lang="tr-TR" sz="2000" dirty="0"/>
          </a:p>
          <a:p>
            <a:pPr marL="0" lvl="0" indent="0">
              <a:spcBef>
                <a:spcPts val="2200"/>
              </a:spcBef>
              <a:buClr>
                <a:srgbClr val="A0197D"/>
              </a:buClr>
              <a:buSzPts val="2000"/>
            </a:pPr>
            <a:endParaRPr lang="tr-TR" sz="2000" dirty="0"/>
          </a:p>
          <a:p>
            <a:pPr marL="0" lvl="0" indent="0">
              <a:spcBef>
                <a:spcPts val="2200"/>
              </a:spcBef>
              <a:buClr>
                <a:srgbClr val="A0197D"/>
              </a:buClr>
              <a:buSzPts val="2000"/>
            </a:pPr>
            <a:endParaRPr lang="tr-TR" sz="2000" dirty="0" smtClean="0"/>
          </a:p>
        </p:txBody>
      </p:sp>
      <p:sp>
        <p:nvSpPr>
          <p:cNvPr id="88" name="Google Shape;88;p3"/>
          <p:cNvSpPr txBox="1">
            <a:spLocks noGrp="1"/>
          </p:cNvSpPr>
          <p:nvPr>
            <p:ph type="title"/>
          </p:nvPr>
        </p:nvSpPr>
        <p:spPr>
          <a:xfrm>
            <a:off x="604838" y="449263"/>
            <a:ext cx="10982325" cy="747712"/>
          </a:xfrm>
          <a:prstGeom prst="rect">
            <a:avLst/>
          </a:prstGeom>
          <a:noFill/>
          <a:ln>
            <a:noFill/>
          </a:ln>
        </p:spPr>
        <p:txBody>
          <a:bodyPr spcFirstLastPara="1" wrap="square" lIns="91425" tIns="45700" rIns="91425" bIns="45700" anchor="ctr" anchorCtr="0">
            <a:noAutofit/>
          </a:bodyPr>
          <a:lstStyle/>
          <a:p>
            <a:pPr marL="0" lvl="0" indent="0">
              <a:spcBef>
                <a:spcPts val="2200"/>
              </a:spcBef>
              <a:buClr>
                <a:srgbClr val="A0197D"/>
              </a:buClr>
              <a:buSzPts val="2000"/>
            </a:pPr>
            <a:r>
              <a:rPr lang="tr-TR" dirty="0" smtClean="0"/>
              <a:t>4.9. Parametre Güncelleme (Learning rate)</a:t>
            </a:r>
            <a:endParaRPr lang="tr-TR" dirty="0"/>
          </a:p>
        </p:txBody>
      </p:sp>
      <p:sp>
        <p:nvSpPr>
          <p:cNvPr id="89" name="Google Shape;89;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lvl="0"/>
            <a:r>
              <a:rPr lang="tr-TR" dirty="0"/>
              <a:t>15 Haziran 2024</a:t>
            </a:r>
          </a:p>
        </p:txBody>
      </p:sp>
      <p:sp>
        <p:nvSpPr>
          <p:cNvPr id="90" name="Google Shape;90;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lvl="0"/>
            <a:r>
              <a:rPr lang="tr-TR" dirty="0"/>
              <a:t>Global AI </a:t>
            </a:r>
            <a:r>
              <a:rPr lang="tr-TR" dirty="0" err="1"/>
              <a:t>Hub</a:t>
            </a:r>
            <a:r>
              <a:rPr lang="tr-TR" dirty="0"/>
              <a:t> Yapay Zekaya Giriş Eğitimi</a:t>
            </a:r>
          </a:p>
        </p:txBody>
      </p:sp>
      <p:sp>
        <p:nvSpPr>
          <p:cNvPr id="91" name="Google Shape;91;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tr-TR"/>
              <a:t>49</a:t>
            </a:fld>
            <a:endParaRPr dirty="0"/>
          </a:p>
        </p:txBody>
      </p:sp>
      <p:sp>
        <p:nvSpPr>
          <p:cNvPr id="93" name="Google Shape;93;p3"/>
          <p:cNvSpPr txBox="1"/>
          <p:nvPr/>
        </p:nvSpPr>
        <p:spPr>
          <a:xfrm>
            <a:off x="8025708" y="5738282"/>
            <a:ext cx="3138311" cy="214489"/>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600"/>
              </a:spcBef>
              <a:spcAft>
                <a:spcPts val="0"/>
              </a:spcAft>
              <a:buClr>
                <a:schemeClr val="dk1"/>
              </a:buClr>
              <a:buSzPts val="1200"/>
              <a:buFont typeface="Arial"/>
              <a:buNone/>
            </a:pPr>
            <a:endParaRPr sz="1200" b="0" i="0" u="none" strike="noStrike" cap="none" dirty="0">
              <a:solidFill>
                <a:srgbClr val="3F3F3F"/>
              </a:solidFill>
              <a:latin typeface="Quattrocento Sans"/>
              <a:ea typeface="Quattrocento Sans"/>
              <a:cs typeface="Quattrocento Sans"/>
              <a:sym typeface="Quattrocento Sans"/>
            </a:endParaRPr>
          </a:p>
        </p:txBody>
      </p:sp>
      <p:pic>
        <p:nvPicPr>
          <p:cNvPr id="10" name="Resim 9"/>
          <p:cNvPicPr>
            <a:picLocks noChangeAspect="1"/>
          </p:cNvPicPr>
          <p:nvPr/>
        </p:nvPicPr>
        <p:blipFill>
          <a:blip r:embed="rId3"/>
          <a:stretch>
            <a:fillRect/>
          </a:stretch>
        </p:blipFill>
        <p:spPr>
          <a:xfrm>
            <a:off x="591148" y="1347429"/>
            <a:ext cx="10572871" cy="4807132"/>
          </a:xfrm>
          <a:prstGeom prst="rect">
            <a:avLst/>
          </a:prstGeom>
        </p:spPr>
      </p:pic>
    </p:spTree>
    <p:extLst>
      <p:ext uri="{BB962C8B-B14F-4D97-AF65-F5344CB8AC3E}">
        <p14:creationId xmlns:p14="http://schemas.microsoft.com/office/powerpoint/2010/main" val="172229840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3" descr="Photo by Andrea De Santis on Unsplash "/>
          <p:cNvSpPr txBox="1">
            <a:spLocks noGrp="1"/>
          </p:cNvSpPr>
          <p:nvPr>
            <p:ph type="body" idx="1"/>
          </p:nvPr>
        </p:nvSpPr>
        <p:spPr>
          <a:xfrm>
            <a:off x="604838" y="1436913"/>
            <a:ext cx="7093539" cy="4688205"/>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2200"/>
              </a:spcBef>
              <a:spcAft>
                <a:spcPts val="0"/>
              </a:spcAft>
              <a:buClr>
                <a:srgbClr val="A0197D"/>
              </a:buClr>
              <a:buSzPts val="2000"/>
              <a:buNone/>
            </a:pPr>
            <a:endParaRPr sz="2000" dirty="0"/>
          </a:p>
          <a:p>
            <a:pPr marL="0" lvl="0" indent="0">
              <a:spcBef>
                <a:spcPts val="2200"/>
              </a:spcBef>
              <a:buClr>
                <a:srgbClr val="A0197D"/>
              </a:buClr>
              <a:buSzPts val="2000"/>
            </a:pPr>
            <a:r>
              <a:rPr lang="tr-TR" sz="2000" dirty="0" smtClean="0"/>
              <a:t>Veri nedir?</a:t>
            </a:r>
          </a:p>
          <a:p>
            <a:pPr marL="0" lvl="0" indent="0">
              <a:spcBef>
                <a:spcPts val="2200"/>
              </a:spcBef>
              <a:buClr>
                <a:srgbClr val="A0197D"/>
              </a:buClr>
              <a:buSzPts val="2000"/>
            </a:pPr>
            <a:r>
              <a:rPr lang="tr-TR" sz="2000" dirty="0" smtClean="0"/>
              <a:t>Veri toplama </a:t>
            </a:r>
          </a:p>
          <a:p>
            <a:pPr marL="0" lvl="0" indent="0">
              <a:spcBef>
                <a:spcPts val="2200"/>
              </a:spcBef>
              <a:buClr>
                <a:srgbClr val="A0197D"/>
              </a:buClr>
              <a:buSzPts val="2000"/>
            </a:pPr>
            <a:r>
              <a:rPr lang="tr-TR" sz="2000" dirty="0"/>
              <a:t> </a:t>
            </a:r>
            <a:r>
              <a:rPr lang="tr-TR" sz="2000" dirty="0" err="1" smtClean="0"/>
              <a:t>Özellik,öznitelik</a:t>
            </a:r>
            <a:r>
              <a:rPr lang="tr-TR" sz="2000" dirty="0" smtClean="0"/>
              <a:t> aslında </a:t>
            </a:r>
            <a:r>
              <a:rPr lang="tr-TR" sz="2000" dirty="0" err="1" smtClean="0"/>
              <a:t>değişken,sutun</a:t>
            </a:r>
            <a:r>
              <a:rPr lang="tr-TR" sz="2000" dirty="0" smtClean="0"/>
              <a:t> </a:t>
            </a:r>
            <a:endParaRPr lang="tr-TR" sz="2000" dirty="0"/>
          </a:p>
          <a:p>
            <a:pPr marL="0" lvl="0" indent="0">
              <a:spcBef>
                <a:spcPts val="2200"/>
              </a:spcBef>
              <a:buClr>
                <a:srgbClr val="A0197D"/>
              </a:buClr>
              <a:buSzPts val="2000"/>
            </a:pPr>
            <a:r>
              <a:rPr lang="tr-TR" sz="2000" dirty="0" smtClean="0"/>
              <a:t>(Probleme etki eden faktörlerdir)</a:t>
            </a:r>
            <a:endParaRPr sz="2000" dirty="0"/>
          </a:p>
          <a:p>
            <a:pPr marL="720000" lvl="1" indent="-232999" algn="l" rtl="0">
              <a:lnSpc>
                <a:spcPct val="90000"/>
              </a:lnSpc>
              <a:spcBef>
                <a:spcPts val="1800"/>
              </a:spcBef>
              <a:spcAft>
                <a:spcPts val="0"/>
              </a:spcAft>
              <a:buClr>
                <a:srgbClr val="A0197D"/>
              </a:buClr>
              <a:buSzPts val="2000"/>
              <a:buNone/>
            </a:pPr>
            <a:endParaRPr sz="2000" dirty="0"/>
          </a:p>
          <a:p>
            <a:pPr marL="360000" lvl="1" indent="0" algn="l" rtl="0">
              <a:lnSpc>
                <a:spcPct val="90000"/>
              </a:lnSpc>
              <a:spcBef>
                <a:spcPts val="1800"/>
              </a:spcBef>
              <a:spcAft>
                <a:spcPts val="0"/>
              </a:spcAft>
              <a:buClr>
                <a:srgbClr val="A0197D"/>
              </a:buClr>
              <a:buSzPts val="2000"/>
              <a:buNone/>
            </a:pPr>
            <a:endParaRPr sz="2000" dirty="0"/>
          </a:p>
          <a:p>
            <a:pPr marL="0" lvl="0" indent="127000" algn="l" rtl="0">
              <a:lnSpc>
                <a:spcPct val="90000"/>
              </a:lnSpc>
              <a:spcBef>
                <a:spcPts val="2200"/>
              </a:spcBef>
              <a:spcAft>
                <a:spcPts val="0"/>
              </a:spcAft>
              <a:buClr>
                <a:srgbClr val="A0197D"/>
              </a:buClr>
              <a:buSzPts val="2000"/>
              <a:buNone/>
            </a:pPr>
            <a:endParaRPr sz="2000" dirty="0"/>
          </a:p>
        </p:txBody>
      </p:sp>
      <p:sp>
        <p:nvSpPr>
          <p:cNvPr id="88" name="Google Shape;88;p3"/>
          <p:cNvSpPr txBox="1">
            <a:spLocks noGrp="1"/>
          </p:cNvSpPr>
          <p:nvPr>
            <p:ph type="title"/>
          </p:nvPr>
        </p:nvSpPr>
        <p:spPr>
          <a:xfrm>
            <a:off x="604838" y="449263"/>
            <a:ext cx="10982325" cy="747712"/>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None/>
            </a:pPr>
            <a:r>
              <a:rPr lang="tr-TR" dirty="0" smtClean="0"/>
              <a:t>1.2. Yapay Zeka nasıl öğrenir?</a:t>
            </a:r>
            <a:endParaRPr dirty="0"/>
          </a:p>
        </p:txBody>
      </p:sp>
      <p:sp>
        <p:nvSpPr>
          <p:cNvPr id="89" name="Google Shape;89;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lvl="0"/>
            <a:r>
              <a:rPr lang="tr-TR" dirty="0" smtClean="0"/>
              <a:t>15 Haziran 2024</a:t>
            </a:r>
            <a:endParaRPr lang="tr-TR" dirty="0"/>
          </a:p>
        </p:txBody>
      </p:sp>
      <p:sp>
        <p:nvSpPr>
          <p:cNvPr id="90" name="Google Shape;90;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lvl="0"/>
            <a:r>
              <a:rPr lang="tr-TR" dirty="0"/>
              <a:t>Global AI </a:t>
            </a:r>
            <a:r>
              <a:rPr lang="tr-TR" dirty="0" err="1"/>
              <a:t>Hub</a:t>
            </a:r>
            <a:r>
              <a:rPr lang="tr-TR" dirty="0"/>
              <a:t> Yapay Zekaya Giriş Eğitimi</a:t>
            </a:r>
          </a:p>
        </p:txBody>
      </p:sp>
      <p:sp>
        <p:nvSpPr>
          <p:cNvPr id="91" name="Google Shape;91;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tr-TR"/>
              <a:t>5</a:t>
            </a:fld>
            <a:endParaRPr dirty="0"/>
          </a:p>
        </p:txBody>
      </p:sp>
      <p:sp>
        <p:nvSpPr>
          <p:cNvPr id="93" name="Google Shape;93;p3"/>
          <p:cNvSpPr txBox="1"/>
          <p:nvPr/>
        </p:nvSpPr>
        <p:spPr>
          <a:xfrm>
            <a:off x="8025708" y="5738282"/>
            <a:ext cx="3138311" cy="214489"/>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600"/>
              </a:spcBef>
              <a:spcAft>
                <a:spcPts val="0"/>
              </a:spcAft>
              <a:buClr>
                <a:schemeClr val="dk1"/>
              </a:buClr>
              <a:buSzPts val="1200"/>
              <a:buFont typeface="Arial"/>
              <a:buNone/>
            </a:pPr>
            <a:endParaRPr sz="1200" b="0" i="0" u="none" strike="noStrike" cap="none" dirty="0">
              <a:solidFill>
                <a:srgbClr val="3F3F3F"/>
              </a:solidFill>
              <a:latin typeface="Quattrocento Sans"/>
              <a:ea typeface="Quattrocento Sans"/>
              <a:cs typeface="Quattrocento Sans"/>
              <a:sym typeface="Quattrocento Sans"/>
            </a:endParaRPr>
          </a:p>
        </p:txBody>
      </p:sp>
      <p:pic>
        <p:nvPicPr>
          <p:cNvPr id="2" name="Resim 1"/>
          <p:cNvPicPr>
            <a:picLocks noChangeAspect="1"/>
          </p:cNvPicPr>
          <p:nvPr/>
        </p:nvPicPr>
        <p:blipFill>
          <a:blip r:embed="rId3"/>
          <a:stretch>
            <a:fillRect/>
          </a:stretch>
        </p:blipFill>
        <p:spPr>
          <a:xfrm>
            <a:off x="6035657" y="1318639"/>
            <a:ext cx="5442240" cy="4803952"/>
          </a:xfrm>
          <a:prstGeom prst="rect">
            <a:avLst/>
          </a:prstGeom>
        </p:spPr>
      </p:pic>
    </p:spTree>
    <p:extLst>
      <p:ext uri="{BB962C8B-B14F-4D97-AF65-F5344CB8AC3E}">
        <p14:creationId xmlns:p14="http://schemas.microsoft.com/office/powerpoint/2010/main" val="947581285"/>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3" descr="Photo by Andrea De Santis on Unsplash "/>
          <p:cNvSpPr txBox="1">
            <a:spLocks noGrp="1"/>
          </p:cNvSpPr>
          <p:nvPr>
            <p:ph type="body" idx="1"/>
          </p:nvPr>
        </p:nvSpPr>
        <p:spPr>
          <a:xfrm>
            <a:off x="604838" y="1436913"/>
            <a:ext cx="5961423" cy="4824549"/>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2200"/>
              </a:spcBef>
              <a:spcAft>
                <a:spcPts val="0"/>
              </a:spcAft>
              <a:buClr>
                <a:srgbClr val="A0197D"/>
              </a:buClr>
              <a:buSzPts val="2000"/>
              <a:buNone/>
            </a:pPr>
            <a:endParaRPr sz="2000" dirty="0"/>
          </a:p>
          <a:p>
            <a:pPr marL="0" lvl="0" indent="0">
              <a:spcBef>
                <a:spcPts val="2200"/>
              </a:spcBef>
              <a:buClr>
                <a:srgbClr val="A0197D"/>
              </a:buClr>
              <a:buSzPts val="2000"/>
            </a:pPr>
            <a:r>
              <a:rPr lang="tr-TR" sz="2000" dirty="0" smtClean="0"/>
              <a:t> </a:t>
            </a:r>
            <a:r>
              <a:rPr lang="tr-TR" sz="2000" dirty="0"/>
              <a:t>Karmaşık yapıdaki veriler içerisinden yapay sinir ağlarının öğrenmesini sağlayabilmek için kullanılan fonksiyonlardır.</a:t>
            </a:r>
          </a:p>
          <a:p>
            <a:pPr marL="0" lvl="0" indent="0">
              <a:spcBef>
                <a:spcPts val="2200"/>
              </a:spcBef>
              <a:buClr>
                <a:srgbClr val="A0197D"/>
              </a:buClr>
              <a:buSzPts val="2000"/>
            </a:pPr>
            <a:r>
              <a:rPr lang="tr-TR" sz="2000" dirty="0"/>
              <a:t> Aktivasyon fonksiyonu kullanılmadığı durumunda çıkış sinyali doğrusal regresyon modeli gibi bir model olur.</a:t>
            </a:r>
          </a:p>
          <a:p>
            <a:pPr marL="0" lvl="0" indent="0">
              <a:spcBef>
                <a:spcPts val="2200"/>
              </a:spcBef>
              <a:buClr>
                <a:srgbClr val="A0197D"/>
              </a:buClr>
              <a:buSzPts val="2000"/>
            </a:pPr>
            <a:r>
              <a:rPr lang="tr-TR" sz="2000" dirty="0"/>
              <a:t> Verileri Doğrusal olmayan bir forma getirerek öğrenmesini sağlar</a:t>
            </a:r>
          </a:p>
          <a:p>
            <a:pPr marL="0" lvl="0" indent="0">
              <a:spcBef>
                <a:spcPts val="2200"/>
              </a:spcBef>
              <a:buClr>
                <a:srgbClr val="A0197D"/>
              </a:buClr>
              <a:buSzPts val="2000"/>
            </a:pPr>
            <a:r>
              <a:rPr lang="tr-TR" sz="2000" dirty="0"/>
              <a:t> Ses, görüntü, </a:t>
            </a:r>
            <a:r>
              <a:rPr lang="tr-TR" sz="2000" dirty="0" err="1"/>
              <a:t>video,yazı</a:t>
            </a:r>
            <a:r>
              <a:rPr lang="tr-TR" sz="2000" dirty="0"/>
              <a:t> gibi veriler karmaşık formda</a:t>
            </a:r>
          </a:p>
        </p:txBody>
      </p:sp>
      <p:sp>
        <p:nvSpPr>
          <p:cNvPr id="88" name="Google Shape;88;p3"/>
          <p:cNvSpPr txBox="1">
            <a:spLocks noGrp="1"/>
          </p:cNvSpPr>
          <p:nvPr>
            <p:ph type="title"/>
          </p:nvPr>
        </p:nvSpPr>
        <p:spPr>
          <a:xfrm>
            <a:off x="604838" y="449263"/>
            <a:ext cx="10982325" cy="747712"/>
          </a:xfrm>
          <a:prstGeom prst="rect">
            <a:avLst/>
          </a:prstGeom>
          <a:noFill/>
          <a:ln>
            <a:noFill/>
          </a:ln>
        </p:spPr>
        <p:txBody>
          <a:bodyPr spcFirstLastPara="1" wrap="square" lIns="91425" tIns="45700" rIns="91425" bIns="45700" anchor="ctr" anchorCtr="0">
            <a:noAutofit/>
          </a:bodyPr>
          <a:lstStyle/>
          <a:p>
            <a:pPr marL="0" lvl="0" indent="0">
              <a:spcBef>
                <a:spcPts val="2200"/>
              </a:spcBef>
              <a:buClr>
                <a:srgbClr val="A0197D"/>
              </a:buClr>
              <a:buSzPts val="2000"/>
            </a:pPr>
            <a:r>
              <a:rPr lang="tr-TR" dirty="0" smtClean="0"/>
              <a:t>4.10. Aktivasyon Fonksiyonları</a:t>
            </a:r>
            <a:endParaRPr lang="tr-TR" dirty="0"/>
          </a:p>
        </p:txBody>
      </p:sp>
      <p:sp>
        <p:nvSpPr>
          <p:cNvPr id="89" name="Google Shape;89;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lvl="0"/>
            <a:r>
              <a:rPr lang="tr-TR" dirty="0"/>
              <a:t>15 Haziran 2024</a:t>
            </a:r>
          </a:p>
        </p:txBody>
      </p:sp>
      <p:sp>
        <p:nvSpPr>
          <p:cNvPr id="90" name="Google Shape;90;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lvl="0"/>
            <a:r>
              <a:rPr lang="tr-TR" dirty="0"/>
              <a:t>Global AI </a:t>
            </a:r>
            <a:r>
              <a:rPr lang="tr-TR" dirty="0" err="1"/>
              <a:t>Hub</a:t>
            </a:r>
            <a:r>
              <a:rPr lang="tr-TR" dirty="0"/>
              <a:t> Yapay Zekaya Giriş Eğitimi</a:t>
            </a:r>
          </a:p>
        </p:txBody>
      </p:sp>
      <p:sp>
        <p:nvSpPr>
          <p:cNvPr id="91" name="Google Shape;91;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tr-TR"/>
              <a:t>50</a:t>
            </a:fld>
            <a:endParaRPr dirty="0"/>
          </a:p>
        </p:txBody>
      </p:sp>
      <p:sp>
        <p:nvSpPr>
          <p:cNvPr id="93" name="Google Shape;93;p3"/>
          <p:cNvSpPr txBox="1"/>
          <p:nvPr/>
        </p:nvSpPr>
        <p:spPr>
          <a:xfrm>
            <a:off x="8025708" y="5738282"/>
            <a:ext cx="3138311" cy="214489"/>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600"/>
              </a:spcBef>
              <a:spcAft>
                <a:spcPts val="0"/>
              </a:spcAft>
              <a:buClr>
                <a:schemeClr val="dk1"/>
              </a:buClr>
              <a:buSzPts val="1200"/>
              <a:buFont typeface="Arial"/>
              <a:buNone/>
            </a:pPr>
            <a:endParaRPr sz="1200" b="0" i="0" u="none" strike="noStrike" cap="none" dirty="0">
              <a:solidFill>
                <a:srgbClr val="3F3F3F"/>
              </a:solidFill>
              <a:latin typeface="Quattrocento Sans"/>
              <a:ea typeface="Quattrocento Sans"/>
              <a:cs typeface="Quattrocento Sans"/>
              <a:sym typeface="Quattrocento Sans"/>
            </a:endParaRPr>
          </a:p>
        </p:txBody>
      </p:sp>
      <p:pic>
        <p:nvPicPr>
          <p:cNvPr id="10" name="Resim 9"/>
          <p:cNvPicPr>
            <a:picLocks noChangeAspect="1"/>
          </p:cNvPicPr>
          <p:nvPr/>
        </p:nvPicPr>
        <p:blipFill>
          <a:blip r:embed="rId3"/>
          <a:stretch>
            <a:fillRect/>
          </a:stretch>
        </p:blipFill>
        <p:spPr>
          <a:xfrm>
            <a:off x="6247539" y="1355478"/>
            <a:ext cx="5569993" cy="4224301"/>
          </a:xfrm>
          <a:prstGeom prst="rect">
            <a:avLst/>
          </a:prstGeom>
        </p:spPr>
      </p:pic>
    </p:spTree>
    <p:extLst>
      <p:ext uri="{BB962C8B-B14F-4D97-AF65-F5344CB8AC3E}">
        <p14:creationId xmlns:p14="http://schemas.microsoft.com/office/powerpoint/2010/main" val="1197986972"/>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3" descr="Photo by Andrea De Santis on Unsplash "/>
          <p:cNvSpPr txBox="1">
            <a:spLocks noGrp="1"/>
          </p:cNvSpPr>
          <p:nvPr>
            <p:ph type="body" idx="1"/>
          </p:nvPr>
        </p:nvSpPr>
        <p:spPr>
          <a:xfrm>
            <a:off x="604838" y="1436913"/>
            <a:ext cx="5961423" cy="4824549"/>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2200"/>
              </a:spcBef>
              <a:spcAft>
                <a:spcPts val="0"/>
              </a:spcAft>
              <a:buClr>
                <a:srgbClr val="A0197D"/>
              </a:buClr>
              <a:buSzPts val="2000"/>
              <a:buNone/>
            </a:pPr>
            <a:endParaRPr sz="2000" dirty="0"/>
          </a:p>
          <a:p>
            <a:pPr marL="0" lvl="0" indent="0">
              <a:spcBef>
                <a:spcPts val="2200"/>
              </a:spcBef>
              <a:buClr>
                <a:srgbClr val="A0197D"/>
              </a:buClr>
              <a:buSzPts val="2000"/>
            </a:pPr>
            <a:r>
              <a:rPr lang="tr-TR" sz="2000" dirty="0" smtClean="0"/>
              <a:t> </a:t>
            </a:r>
            <a:r>
              <a:rPr lang="tr-TR" sz="2000" dirty="0" smtClean="0"/>
              <a:t>Deneyin – Yanılın (Aktivasyon </a:t>
            </a:r>
            <a:r>
              <a:rPr lang="tr-TR" sz="2000" dirty="0" err="1" smtClean="0"/>
              <a:t>Fonk</a:t>
            </a:r>
            <a:r>
              <a:rPr lang="tr-TR" sz="2000" dirty="0" smtClean="0"/>
              <a:t>.)</a:t>
            </a:r>
            <a:endParaRPr lang="tr-TR" sz="2000" dirty="0"/>
          </a:p>
        </p:txBody>
      </p:sp>
      <p:sp>
        <p:nvSpPr>
          <p:cNvPr id="88" name="Google Shape;88;p3"/>
          <p:cNvSpPr txBox="1">
            <a:spLocks noGrp="1"/>
          </p:cNvSpPr>
          <p:nvPr>
            <p:ph type="title"/>
          </p:nvPr>
        </p:nvSpPr>
        <p:spPr>
          <a:xfrm>
            <a:off x="604838" y="449263"/>
            <a:ext cx="10982325" cy="747712"/>
          </a:xfrm>
          <a:prstGeom prst="rect">
            <a:avLst/>
          </a:prstGeom>
          <a:noFill/>
          <a:ln>
            <a:noFill/>
          </a:ln>
        </p:spPr>
        <p:txBody>
          <a:bodyPr spcFirstLastPara="1" wrap="square" lIns="91425" tIns="45700" rIns="91425" bIns="45700" anchor="ctr" anchorCtr="0">
            <a:noAutofit/>
          </a:bodyPr>
          <a:lstStyle/>
          <a:p>
            <a:pPr marL="0" lvl="0" indent="0">
              <a:spcBef>
                <a:spcPts val="2200"/>
              </a:spcBef>
              <a:buClr>
                <a:srgbClr val="A0197D"/>
              </a:buClr>
              <a:buSzPts val="2000"/>
            </a:pPr>
            <a:r>
              <a:rPr lang="tr-TR" dirty="0" smtClean="0"/>
              <a:t>4.10. Aktivasyon Fonksiyonları</a:t>
            </a:r>
            <a:endParaRPr lang="tr-TR" dirty="0"/>
          </a:p>
        </p:txBody>
      </p:sp>
      <p:sp>
        <p:nvSpPr>
          <p:cNvPr id="89" name="Google Shape;89;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lvl="0"/>
            <a:r>
              <a:rPr lang="tr-TR" dirty="0"/>
              <a:t>15 Haziran 2024</a:t>
            </a:r>
          </a:p>
        </p:txBody>
      </p:sp>
      <p:sp>
        <p:nvSpPr>
          <p:cNvPr id="90" name="Google Shape;90;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lvl="0"/>
            <a:r>
              <a:rPr lang="tr-TR" dirty="0"/>
              <a:t>Global AI </a:t>
            </a:r>
            <a:r>
              <a:rPr lang="tr-TR" dirty="0" err="1"/>
              <a:t>Hub</a:t>
            </a:r>
            <a:r>
              <a:rPr lang="tr-TR" dirty="0"/>
              <a:t> Yapay Zekaya Giriş Eğitimi</a:t>
            </a:r>
          </a:p>
        </p:txBody>
      </p:sp>
      <p:sp>
        <p:nvSpPr>
          <p:cNvPr id="91" name="Google Shape;91;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tr-TR"/>
              <a:t>51</a:t>
            </a:fld>
            <a:endParaRPr dirty="0"/>
          </a:p>
        </p:txBody>
      </p:sp>
      <p:sp>
        <p:nvSpPr>
          <p:cNvPr id="93" name="Google Shape;93;p3"/>
          <p:cNvSpPr txBox="1"/>
          <p:nvPr/>
        </p:nvSpPr>
        <p:spPr>
          <a:xfrm>
            <a:off x="8025708" y="5738282"/>
            <a:ext cx="3138311" cy="214489"/>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600"/>
              </a:spcBef>
              <a:spcAft>
                <a:spcPts val="0"/>
              </a:spcAft>
              <a:buClr>
                <a:schemeClr val="dk1"/>
              </a:buClr>
              <a:buSzPts val="1200"/>
              <a:buFont typeface="Arial"/>
              <a:buNone/>
            </a:pPr>
            <a:endParaRPr sz="1200" b="0" i="0" u="none" strike="noStrike" cap="none" dirty="0">
              <a:solidFill>
                <a:srgbClr val="3F3F3F"/>
              </a:solidFill>
              <a:latin typeface="Quattrocento Sans"/>
              <a:ea typeface="Quattrocento Sans"/>
              <a:cs typeface="Quattrocento Sans"/>
              <a:sym typeface="Quattrocento Sans"/>
            </a:endParaRPr>
          </a:p>
        </p:txBody>
      </p:sp>
      <p:pic>
        <p:nvPicPr>
          <p:cNvPr id="9" name="Resim 8"/>
          <p:cNvPicPr>
            <a:picLocks noChangeAspect="1"/>
          </p:cNvPicPr>
          <p:nvPr/>
        </p:nvPicPr>
        <p:blipFill>
          <a:blip r:embed="rId3"/>
          <a:stretch>
            <a:fillRect/>
          </a:stretch>
        </p:blipFill>
        <p:spPr>
          <a:xfrm>
            <a:off x="6914606" y="1344074"/>
            <a:ext cx="4902926" cy="4319512"/>
          </a:xfrm>
          <a:prstGeom prst="rect">
            <a:avLst/>
          </a:prstGeom>
        </p:spPr>
      </p:pic>
    </p:spTree>
    <p:extLst>
      <p:ext uri="{BB962C8B-B14F-4D97-AF65-F5344CB8AC3E}">
        <p14:creationId xmlns:p14="http://schemas.microsoft.com/office/powerpoint/2010/main" val="2637171137"/>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3" descr="Photo by Andrea De Santis on Unsplash "/>
          <p:cNvSpPr txBox="1">
            <a:spLocks noGrp="1"/>
          </p:cNvSpPr>
          <p:nvPr>
            <p:ph type="body" idx="1"/>
          </p:nvPr>
        </p:nvSpPr>
        <p:spPr>
          <a:xfrm>
            <a:off x="604838" y="1436913"/>
            <a:ext cx="5578247" cy="500743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2200"/>
              </a:spcBef>
              <a:spcAft>
                <a:spcPts val="0"/>
              </a:spcAft>
              <a:buClr>
                <a:srgbClr val="A0197D"/>
              </a:buClr>
              <a:buSzPts val="2000"/>
              <a:buNone/>
            </a:pPr>
            <a:endParaRPr sz="2000" dirty="0"/>
          </a:p>
          <a:p>
            <a:pPr marL="0" lvl="0" indent="0">
              <a:spcBef>
                <a:spcPts val="2200"/>
              </a:spcBef>
              <a:buClr>
                <a:srgbClr val="A0197D"/>
              </a:buClr>
              <a:buSzPts val="2000"/>
            </a:pPr>
            <a:r>
              <a:rPr lang="tr-TR" sz="2000" dirty="0"/>
              <a:t>Optimizasyon yöntemleri kullanılarak optimum noktaya gidilmeye çalışılır .(hata minimize edilmeye çalışılır)</a:t>
            </a:r>
          </a:p>
          <a:p>
            <a:pPr marL="0" lvl="0" indent="0">
              <a:spcBef>
                <a:spcPts val="2200"/>
              </a:spcBef>
              <a:buClr>
                <a:srgbClr val="A0197D"/>
              </a:buClr>
              <a:buSzPts val="2000"/>
            </a:pPr>
            <a:r>
              <a:rPr lang="tr-TR" sz="2000" dirty="0"/>
              <a:t> Yaygın kullanılan </a:t>
            </a:r>
            <a:r>
              <a:rPr lang="tr-TR" sz="2000" dirty="0" err="1"/>
              <a:t>optimzasyon</a:t>
            </a:r>
            <a:r>
              <a:rPr lang="tr-TR" sz="2000" dirty="0"/>
              <a:t> yön. </a:t>
            </a:r>
            <a:r>
              <a:rPr lang="tr-TR" sz="2000" dirty="0" err="1"/>
              <a:t>SGD,Adam</a:t>
            </a:r>
            <a:r>
              <a:rPr lang="tr-TR" sz="2000" dirty="0"/>
              <a:t>, </a:t>
            </a:r>
            <a:r>
              <a:rPr lang="tr-TR" sz="2000" dirty="0" err="1"/>
              <a:t>Adadelta</a:t>
            </a:r>
            <a:r>
              <a:rPr lang="tr-TR" sz="2000" dirty="0"/>
              <a:t>, </a:t>
            </a:r>
            <a:r>
              <a:rPr lang="tr-TR" sz="2000" dirty="0" err="1"/>
              <a:t>Adagrad</a:t>
            </a:r>
            <a:r>
              <a:rPr lang="tr-TR" sz="2000" dirty="0"/>
              <a:t>, </a:t>
            </a:r>
            <a:r>
              <a:rPr lang="tr-TR" sz="2000" dirty="0" err="1"/>
              <a:t>RMSProp</a:t>
            </a:r>
            <a:endParaRPr lang="tr-TR" sz="2000" dirty="0"/>
          </a:p>
          <a:p>
            <a:pPr marL="0" lvl="0" indent="0">
              <a:spcBef>
                <a:spcPts val="2200"/>
              </a:spcBef>
              <a:buClr>
                <a:srgbClr val="A0197D"/>
              </a:buClr>
              <a:buSzPts val="2000"/>
            </a:pPr>
            <a:endParaRPr lang="tr-TR" sz="2000" dirty="0"/>
          </a:p>
        </p:txBody>
      </p:sp>
      <p:sp>
        <p:nvSpPr>
          <p:cNvPr id="88" name="Google Shape;88;p3"/>
          <p:cNvSpPr txBox="1">
            <a:spLocks noGrp="1"/>
          </p:cNvSpPr>
          <p:nvPr>
            <p:ph type="title"/>
          </p:nvPr>
        </p:nvSpPr>
        <p:spPr>
          <a:xfrm>
            <a:off x="604838" y="449263"/>
            <a:ext cx="10982325" cy="747712"/>
          </a:xfrm>
          <a:prstGeom prst="rect">
            <a:avLst/>
          </a:prstGeom>
          <a:noFill/>
          <a:ln>
            <a:noFill/>
          </a:ln>
        </p:spPr>
        <p:txBody>
          <a:bodyPr spcFirstLastPara="1" wrap="square" lIns="91425" tIns="45700" rIns="91425" bIns="45700" anchor="ctr" anchorCtr="0">
            <a:noAutofit/>
          </a:bodyPr>
          <a:lstStyle/>
          <a:p>
            <a:pPr marL="0" lvl="0" indent="0">
              <a:spcBef>
                <a:spcPts val="2200"/>
              </a:spcBef>
              <a:buClr>
                <a:srgbClr val="A0197D"/>
              </a:buClr>
              <a:buSzPts val="2000"/>
            </a:pPr>
            <a:r>
              <a:rPr lang="tr-TR" dirty="0" smtClean="0"/>
              <a:t>4.11. Optimizasyon Yöntemleri</a:t>
            </a:r>
            <a:endParaRPr lang="tr-TR" dirty="0"/>
          </a:p>
        </p:txBody>
      </p:sp>
      <p:sp>
        <p:nvSpPr>
          <p:cNvPr id="89" name="Google Shape;89;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lvl="0"/>
            <a:r>
              <a:rPr lang="tr-TR" dirty="0"/>
              <a:t>15 Haziran 2024</a:t>
            </a:r>
          </a:p>
        </p:txBody>
      </p:sp>
      <p:sp>
        <p:nvSpPr>
          <p:cNvPr id="90" name="Google Shape;90;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lvl="0"/>
            <a:r>
              <a:rPr lang="tr-TR" dirty="0"/>
              <a:t>Global AI </a:t>
            </a:r>
            <a:r>
              <a:rPr lang="tr-TR" dirty="0" err="1"/>
              <a:t>Hub</a:t>
            </a:r>
            <a:r>
              <a:rPr lang="tr-TR" dirty="0"/>
              <a:t> Yapay Zekaya Giriş Eğitimi</a:t>
            </a:r>
          </a:p>
        </p:txBody>
      </p:sp>
      <p:sp>
        <p:nvSpPr>
          <p:cNvPr id="91" name="Google Shape;91;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tr-TR"/>
              <a:t>52</a:t>
            </a:fld>
            <a:endParaRPr dirty="0"/>
          </a:p>
        </p:txBody>
      </p:sp>
      <p:sp>
        <p:nvSpPr>
          <p:cNvPr id="93" name="Google Shape;93;p3"/>
          <p:cNvSpPr txBox="1"/>
          <p:nvPr/>
        </p:nvSpPr>
        <p:spPr>
          <a:xfrm>
            <a:off x="8025708" y="5738282"/>
            <a:ext cx="3138311" cy="214489"/>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600"/>
              </a:spcBef>
              <a:spcAft>
                <a:spcPts val="0"/>
              </a:spcAft>
              <a:buClr>
                <a:schemeClr val="dk1"/>
              </a:buClr>
              <a:buSzPts val="1200"/>
              <a:buFont typeface="Arial"/>
              <a:buNone/>
            </a:pPr>
            <a:endParaRPr sz="1200" b="0" i="0" u="none" strike="noStrike" cap="none" dirty="0">
              <a:solidFill>
                <a:srgbClr val="3F3F3F"/>
              </a:solidFill>
              <a:latin typeface="Quattrocento Sans"/>
              <a:ea typeface="Quattrocento Sans"/>
              <a:cs typeface="Quattrocento Sans"/>
              <a:sym typeface="Quattrocento Sans"/>
            </a:endParaRPr>
          </a:p>
        </p:txBody>
      </p:sp>
      <p:pic>
        <p:nvPicPr>
          <p:cNvPr id="10" name="Resim 9"/>
          <p:cNvPicPr>
            <a:picLocks noChangeAspect="1"/>
          </p:cNvPicPr>
          <p:nvPr/>
        </p:nvPicPr>
        <p:blipFill>
          <a:blip r:embed="rId3"/>
          <a:stretch>
            <a:fillRect/>
          </a:stretch>
        </p:blipFill>
        <p:spPr>
          <a:xfrm>
            <a:off x="6183085" y="1375607"/>
            <a:ext cx="5714387" cy="3574114"/>
          </a:xfrm>
          <a:prstGeom prst="rect">
            <a:avLst/>
          </a:prstGeom>
        </p:spPr>
      </p:pic>
    </p:spTree>
    <p:extLst>
      <p:ext uri="{BB962C8B-B14F-4D97-AF65-F5344CB8AC3E}">
        <p14:creationId xmlns:p14="http://schemas.microsoft.com/office/powerpoint/2010/main" val="3224245523"/>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3" descr="Photo by Andrea De Santis on Unsplash "/>
          <p:cNvSpPr txBox="1">
            <a:spLocks noGrp="1"/>
          </p:cNvSpPr>
          <p:nvPr>
            <p:ph type="body" idx="1"/>
          </p:nvPr>
        </p:nvSpPr>
        <p:spPr>
          <a:xfrm>
            <a:off x="604838" y="1436913"/>
            <a:ext cx="5578247" cy="500743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2200"/>
              </a:spcBef>
              <a:spcAft>
                <a:spcPts val="0"/>
              </a:spcAft>
              <a:buClr>
                <a:srgbClr val="A0197D"/>
              </a:buClr>
              <a:buSzPts val="2000"/>
              <a:buNone/>
            </a:pPr>
            <a:endParaRPr sz="2000" dirty="0"/>
          </a:p>
          <a:p>
            <a:pPr marL="0" lvl="0" indent="0">
              <a:spcBef>
                <a:spcPts val="2200"/>
              </a:spcBef>
              <a:buClr>
                <a:srgbClr val="A0197D"/>
              </a:buClr>
              <a:buSzPts val="2000"/>
            </a:pPr>
            <a:endParaRPr lang="tr-TR" sz="2000" dirty="0"/>
          </a:p>
        </p:txBody>
      </p:sp>
      <p:sp>
        <p:nvSpPr>
          <p:cNvPr id="88" name="Google Shape;88;p3"/>
          <p:cNvSpPr txBox="1">
            <a:spLocks noGrp="1"/>
          </p:cNvSpPr>
          <p:nvPr>
            <p:ph type="title"/>
          </p:nvPr>
        </p:nvSpPr>
        <p:spPr>
          <a:xfrm>
            <a:off x="604838" y="449263"/>
            <a:ext cx="10982325" cy="747712"/>
          </a:xfrm>
          <a:prstGeom prst="rect">
            <a:avLst/>
          </a:prstGeom>
          <a:noFill/>
          <a:ln>
            <a:noFill/>
          </a:ln>
        </p:spPr>
        <p:txBody>
          <a:bodyPr spcFirstLastPara="1" wrap="square" lIns="91425" tIns="45700" rIns="91425" bIns="45700" anchor="ctr" anchorCtr="0">
            <a:noAutofit/>
          </a:bodyPr>
          <a:lstStyle/>
          <a:p>
            <a:pPr marL="0" lvl="0" indent="0">
              <a:spcBef>
                <a:spcPts val="2200"/>
              </a:spcBef>
              <a:buClr>
                <a:srgbClr val="A0197D"/>
              </a:buClr>
              <a:buSzPts val="2000"/>
            </a:pPr>
            <a:r>
              <a:rPr lang="tr-TR" dirty="0" smtClean="0"/>
              <a:t>4.12. Aşırı Öğrenme – Az Öğrenme</a:t>
            </a:r>
            <a:endParaRPr lang="tr-TR" dirty="0"/>
          </a:p>
        </p:txBody>
      </p:sp>
      <p:sp>
        <p:nvSpPr>
          <p:cNvPr id="89" name="Google Shape;89;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lvl="0"/>
            <a:r>
              <a:rPr lang="tr-TR" dirty="0"/>
              <a:t>15 Haziran 2024</a:t>
            </a:r>
          </a:p>
        </p:txBody>
      </p:sp>
      <p:sp>
        <p:nvSpPr>
          <p:cNvPr id="90" name="Google Shape;90;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lvl="0"/>
            <a:r>
              <a:rPr lang="tr-TR" dirty="0"/>
              <a:t>Global AI </a:t>
            </a:r>
            <a:r>
              <a:rPr lang="tr-TR" dirty="0" err="1"/>
              <a:t>Hub</a:t>
            </a:r>
            <a:r>
              <a:rPr lang="tr-TR" dirty="0"/>
              <a:t> Yapay Zekaya Giriş Eğitimi</a:t>
            </a:r>
          </a:p>
        </p:txBody>
      </p:sp>
      <p:sp>
        <p:nvSpPr>
          <p:cNvPr id="91" name="Google Shape;91;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tr-TR"/>
              <a:t>53</a:t>
            </a:fld>
            <a:endParaRPr dirty="0"/>
          </a:p>
        </p:txBody>
      </p:sp>
      <p:sp>
        <p:nvSpPr>
          <p:cNvPr id="93" name="Google Shape;93;p3"/>
          <p:cNvSpPr txBox="1"/>
          <p:nvPr/>
        </p:nvSpPr>
        <p:spPr>
          <a:xfrm>
            <a:off x="8025708" y="5738282"/>
            <a:ext cx="3138311" cy="214489"/>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600"/>
              </a:spcBef>
              <a:spcAft>
                <a:spcPts val="0"/>
              </a:spcAft>
              <a:buClr>
                <a:schemeClr val="dk1"/>
              </a:buClr>
              <a:buSzPts val="1200"/>
              <a:buFont typeface="Arial"/>
              <a:buNone/>
            </a:pPr>
            <a:endParaRPr sz="1200" b="0" i="0" u="none" strike="noStrike" cap="none" dirty="0">
              <a:solidFill>
                <a:srgbClr val="3F3F3F"/>
              </a:solidFill>
              <a:latin typeface="Quattrocento Sans"/>
              <a:ea typeface="Quattrocento Sans"/>
              <a:cs typeface="Quattrocento Sans"/>
              <a:sym typeface="Quattrocento Sans"/>
            </a:endParaRPr>
          </a:p>
        </p:txBody>
      </p:sp>
      <p:pic>
        <p:nvPicPr>
          <p:cNvPr id="9" name="Resim 8"/>
          <p:cNvPicPr>
            <a:picLocks noChangeAspect="1"/>
          </p:cNvPicPr>
          <p:nvPr/>
        </p:nvPicPr>
        <p:blipFill>
          <a:blip r:embed="rId3"/>
          <a:stretch>
            <a:fillRect/>
          </a:stretch>
        </p:blipFill>
        <p:spPr>
          <a:xfrm>
            <a:off x="501303" y="1288137"/>
            <a:ext cx="10332160" cy="4866424"/>
          </a:xfrm>
          <a:prstGeom prst="rect">
            <a:avLst/>
          </a:prstGeom>
        </p:spPr>
      </p:pic>
    </p:spTree>
    <p:extLst>
      <p:ext uri="{BB962C8B-B14F-4D97-AF65-F5344CB8AC3E}">
        <p14:creationId xmlns:p14="http://schemas.microsoft.com/office/powerpoint/2010/main" val="1056287250"/>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3" descr="Photo by Andrea De Santis on Unsplash "/>
          <p:cNvSpPr txBox="1">
            <a:spLocks noGrp="1"/>
          </p:cNvSpPr>
          <p:nvPr>
            <p:ph type="body" idx="1"/>
          </p:nvPr>
        </p:nvSpPr>
        <p:spPr>
          <a:xfrm>
            <a:off x="604838" y="1436913"/>
            <a:ext cx="5578247" cy="500743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2200"/>
              </a:spcBef>
              <a:spcAft>
                <a:spcPts val="0"/>
              </a:spcAft>
              <a:buClr>
                <a:srgbClr val="A0197D"/>
              </a:buClr>
              <a:buSzPts val="2000"/>
              <a:buNone/>
            </a:pPr>
            <a:endParaRPr sz="2000" dirty="0"/>
          </a:p>
          <a:p>
            <a:pPr marL="0" lvl="0" indent="0">
              <a:spcBef>
                <a:spcPts val="2200"/>
              </a:spcBef>
              <a:buClr>
                <a:srgbClr val="A0197D"/>
              </a:buClr>
              <a:buSzPts val="2000"/>
            </a:pPr>
            <a:endParaRPr lang="tr-TR" sz="2000" dirty="0"/>
          </a:p>
        </p:txBody>
      </p:sp>
      <p:sp>
        <p:nvSpPr>
          <p:cNvPr id="88" name="Google Shape;88;p3"/>
          <p:cNvSpPr txBox="1">
            <a:spLocks noGrp="1"/>
          </p:cNvSpPr>
          <p:nvPr>
            <p:ph type="title"/>
          </p:nvPr>
        </p:nvSpPr>
        <p:spPr>
          <a:xfrm>
            <a:off x="604838" y="449263"/>
            <a:ext cx="10982325" cy="747712"/>
          </a:xfrm>
          <a:prstGeom prst="rect">
            <a:avLst/>
          </a:prstGeom>
          <a:noFill/>
          <a:ln>
            <a:noFill/>
          </a:ln>
        </p:spPr>
        <p:txBody>
          <a:bodyPr spcFirstLastPara="1" wrap="square" lIns="91425" tIns="45700" rIns="91425" bIns="45700" anchor="ctr" anchorCtr="0">
            <a:noAutofit/>
          </a:bodyPr>
          <a:lstStyle/>
          <a:p>
            <a:pPr marL="0" lvl="0" indent="0">
              <a:spcBef>
                <a:spcPts val="2200"/>
              </a:spcBef>
              <a:buClr>
                <a:srgbClr val="A0197D"/>
              </a:buClr>
              <a:buSzPts val="2000"/>
            </a:pPr>
            <a:r>
              <a:rPr lang="tr-TR" dirty="0" smtClean="0"/>
              <a:t>4.13. Düzenlileştirme (</a:t>
            </a:r>
            <a:r>
              <a:rPr lang="tr-TR" dirty="0" err="1" smtClean="0"/>
              <a:t>Dropout</a:t>
            </a:r>
            <a:r>
              <a:rPr lang="tr-TR" dirty="0" smtClean="0"/>
              <a:t>)</a:t>
            </a:r>
            <a:endParaRPr lang="tr-TR" dirty="0"/>
          </a:p>
        </p:txBody>
      </p:sp>
      <p:sp>
        <p:nvSpPr>
          <p:cNvPr id="89" name="Google Shape;89;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lvl="0"/>
            <a:r>
              <a:rPr lang="tr-TR" dirty="0"/>
              <a:t>15 Haziran 2024</a:t>
            </a:r>
          </a:p>
        </p:txBody>
      </p:sp>
      <p:sp>
        <p:nvSpPr>
          <p:cNvPr id="90" name="Google Shape;90;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lvl="0"/>
            <a:r>
              <a:rPr lang="tr-TR" dirty="0"/>
              <a:t>Global AI </a:t>
            </a:r>
            <a:r>
              <a:rPr lang="tr-TR" dirty="0" err="1"/>
              <a:t>Hub</a:t>
            </a:r>
            <a:r>
              <a:rPr lang="tr-TR" dirty="0"/>
              <a:t> Yapay Zekaya Giriş Eğitimi</a:t>
            </a:r>
          </a:p>
        </p:txBody>
      </p:sp>
      <p:sp>
        <p:nvSpPr>
          <p:cNvPr id="91" name="Google Shape;91;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tr-TR"/>
              <a:t>54</a:t>
            </a:fld>
            <a:endParaRPr dirty="0"/>
          </a:p>
        </p:txBody>
      </p:sp>
      <p:sp>
        <p:nvSpPr>
          <p:cNvPr id="93" name="Google Shape;93;p3"/>
          <p:cNvSpPr txBox="1"/>
          <p:nvPr/>
        </p:nvSpPr>
        <p:spPr>
          <a:xfrm>
            <a:off x="8025708" y="5738282"/>
            <a:ext cx="3138311" cy="214489"/>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600"/>
              </a:spcBef>
              <a:spcAft>
                <a:spcPts val="0"/>
              </a:spcAft>
              <a:buClr>
                <a:schemeClr val="dk1"/>
              </a:buClr>
              <a:buSzPts val="1200"/>
              <a:buFont typeface="Arial"/>
              <a:buNone/>
            </a:pPr>
            <a:endParaRPr sz="1200" b="0" i="0" u="none" strike="noStrike" cap="none" dirty="0">
              <a:solidFill>
                <a:srgbClr val="3F3F3F"/>
              </a:solidFill>
              <a:latin typeface="Quattrocento Sans"/>
              <a:ea typeface="Quattrocento Sans"/>
              <a:cs typeface="Quattrocento Sans"/>
              <a:sym typeface="Quattrocento Sans"/>
            </a:endParaRPr>
          </a:p>
        </p:txBody>
      </p:sp>
      <p:pic>
        <p:nvPicPr>
          <p:cNvPr id="10" name="Resim 9"/>
          <p:cNvPicPr>
            <a:picLocks noChangeAspect="1"/>
          </p:cNvPicPr>
          <p:nvPr/>
        </p:nvPicPr>
        <p:blipFill>
          <a:blip r:embed="rId3"/>
          <a:stretch>
            <a:fillRect/>
          </a:stretch>
        </p:blipFill>
        <p:spPr>
          <a:xfrm>
            <a:off x="383177" y="1271307"/>
            <a:ext cx="10694126" cy="4846979"/>
          </a:xfrm>
          <a:prstGeom prst="rect">
            <a:avLst/>
          </a:prstGeom>
        </p:spPr>
      </p:pic>
    </p:spTree>
    <p:extLst>
      <p:ext uri="{BB962C8B-B14F-4D97-AF65-F5344CB8AC3E}">
        <p14:creationId xmlns:p14="http://schemas.microsoft.com/office/powerpoint/2010/main" val="618469584"/>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3" descr="Photo by Andrea De Santis on Unsplash "/>
          <p:cNvSpPr txBox="1">
            <a:spLocks noGrp="1"/>
          </p:cNvSpPr>
          <p:nvPr>
            <p:ph type="body" idx="1"/>
          </p:nvPr>
        </p:nvSpPr>
        <p:spPr>
          <a:xfrm>
            <a:off x="604838" y="1436913"/>
            <a:ext cx="5961423" cy="4824549"/>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2200"/>
              </a:spcBef>
              <a:spcAft>
                <a:spcPts val="0"/>
              </a:spcAft>
              <a:buClr>
                <a:srgbClr val="A0197D"/>
              </a:buClr>
              <a:buSzPts val="2000"/>
              <a:buNone/>
            </a:pPr>
            <a:endParaRPr sz="2000" dirty="0"/>
          </a:p>
          <a:p>
            <a:pPr marL="360000" lvl="1" indent="0">
              <a:spcBef>
                <a:spcPts val="1800"/>
              </a:spcBef>
              <a:buClr>
                <a:srgbClr val="A0197D"/>
              </a:buClr>
              <a:buSzPts val="2000"/>
              <a:buNone/>
            </a:pPr>
            <a:endParaRPr lang="tr-TR" sz="2000" dirty="0"/>
          </a:p>
        </p:txBody>
      </p:sp>
      <p:sp>
        <p:nvSpPr>
          <p:cNvPr id="88" name="Google Shape;88;p3"/>
          <p:cNvSpPr txBox="1">
            <a:spLocks noGrp="1"/>
          </p:cNvSpPr>
          <p:nvPr>
            <p:ph type="title"/>
          </p:nvPr>
        </p:nvSpPr>
        <p:spPr>
          <a:xfrm>
            <a:off x="604838" y="449263"/>
            <a:ext cx="10982325" cy="747712"/>
          </a:xfrm>
          <a:prstGeom prst="rect">
            <a:avLst/>
          </a:prstGeom>
          <a:noFill/>
          <a:ln>
            <a:noFill/>
          </a:ln>
        </p:spPr>
        <p:txBody>
          <a:bodyPr spcFirstLastPara="1" wrap="square" lIns="91425" tIns="45700" rIns="91425" bIns="45700" anchor="ctr" anchorCtr="0">
            <a:noAutofit/>
          </a:bodyPr>
          <a:lstStyle/>
          <a:p>
            <a:pPr marL="0" lvl="0" indent="0">
              <a:spcBef>
                <a:spcPts val="2200"/>
              </a:spcBef>
              <a:buClr>
                <a:srgbClr val="A0197D"/>
              </a:buClr>
              <a:buSzPts val="2000"/>
            </a:pPr>
            <a:r>
              <a:rPr lang="tr-TR" dirty="0" smtClean="0"/>
              <a:t>4.14. </a:t>
            </a:r>
            <a:r>
              <a:rPr lang="tr-TR" dirty="0"/>
              <a:t>Düzenlileştirme (</a:t>
            </a:r>
            <a:r>
              <a:rPr lang="tr-TR" dirty="0" err="1"/>
              <a:t>Regularization</a:t>
            </a:r>
            <a:r>
              <a:rPr lang="tr-TR" dirty="0"/>
              <a:t>) </a:t>
            </a:r>
            <a:r>
              <a:rPr lang="tr-TR" dirty="0" err="1"/>
              <a:t>Early</a:t>
            </a:r>
            <a:r>
              <a:rPr lang="tr-TR" dirty="0"/>
              <a:t> </a:t>
            </a:r>
            <a:r>
              <a:rPr lang="tr-TR" dirty="0" err="1"/>
              <a:t>Stopping</a:t>
            </a:r>
            <a:r>
              <a:rPr lang="tr-TR" dirty="0"/>
              <a:t>(Erken Durdurma)</a:t>
            </a:r>
            <a:endParaRPr lang="tr-TR" dirty="0"/>
          </a:p>
        </p:txBody>
      </p:sp>
      <p:sp>
        <p:nvSpPr>
          <p:cNvPr id="89" name="Google Shape;89;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lvl="0"/>
            <a:r>
              <a:rPr lang="tr-TR" dirty="0"/>
              <a:t>15 Haziran 2024</a:t>
            </a:r>
          </a:p>
        </p:txBody>
      </p:sp>
      <p:sp>
        <p:nvSpPr>
          <p:cNvPr id="90" name="Google Shape;90;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lvl="0"/>
            <a:r>
              <a:rPr lang="tr-TR" dirty="0"/>
              <a:t>Global AI </a:t>
            </a:r>
            <a:r>
              <a:rPr lang="tr-TR" dirty="0" err="1"/>
              <a:t>Hub</a:t>
            </a:r>
            <a:r>
              <a:rPr lang="tr-TR" dirty="0"/>
              <a:t> Yapay Zekaya Giriş Eğitimi</a:t>
            </a:r>
          </a:p>
        </p:txBody>
      </p:sp>
      <p:sp>
        <p:nvSpPr>
          <p:cNvPr id="91" name="Google Shape;91;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tr-TR"/>
              <a:t>55</a:t>
            </a:fld>
            <a:endParaRPr dirty="0"/>
          </a:p>
        </p:txBody>
      </p:sp>
      <p:sp>
        <p:nvSpPr>
          <p:cNvPr id="93" name="Google Shape;93;p3"/>
          <p:cNvSpPr txBox="1"/>
          <p:nvPr/>
        </p:nvSpPr>
        <p:spPr>
          <a:xfrm>
            <a:off x="8025708" y="5738282"/>
            <a:ext cx="3138311" cy="214489"/>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600"/>
              </a:spcBef>
              <a:spcAft>
                <a:spcPts val="0"/>
              </a:spcAft>
              <a:buClr>
                <a:schemeClr val="dk1"/>
              </a:buClr>
              <a:buSzPts val="1200"/>
              <a:buFont typeface="Arial"/>
              <a:buNone/>
            </a:pPr>
            <a:endParaRPr sz="1200" b="0" i="0" u="none" strike="noStrike" cap="none" dirty="0">
              <a:solidFill>
                <a:srgbClr val="3F3F3F"/>
              </a:solidFill>
              <a:latin typeface="Quattrocento Sans"/>
              <a:ea typeface="Quattrocento Sans"/>
              <a:cs typeface="Quattrocento Sans"/>
              <a:sym typeface="Quattrocento Sans"/>
            </a:endParaRPr>
          </a:p>
        </p:txBody>
      </p:sp>
      <p:pic>
        <p:nvPicPr>
          <p:cNvPr id="10" name="Resim 9"/>
          <p:cNvPicPr>
            <a:picLocks noChangeAspect="1"/>
          </p:cNvPicPr>
          <p:nvPr/>
        </p:nvPicPr>
        <p:blipFill>
          <a:blip r:embed="rId3"/>
          <a:stretch>
            <a:fillRect/>
          </a:stretch>
        </p:blipFill>
        <p:spPr>
          <a:xfrm>
            <a:off x="326164" y="1291863"/>
            <a:ext cx="11349399" cy="4944033"/>
          </a:xfrm>
          <a:prstGeom prst="rect">
            <a:avLst/>
          </a:prstGeom>
        </p:spPr>
      </p:pic>
    </p:spTree>
    <p:extLst>
      <p:ext uri="{BB962C8B-B14F-4D97-AF65-F5344CB8AC3E}">
        <p14:creationId xmlns:p14="http://schemas.microsoft.com/office/powerpoint/2010/main" val="2298729667"/>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3" descr="Photo by Andrea De Santis on Unsplash "/>
          <p:cNvSpPr txBox="1">
            <a:spLocks noGrp="1"/>
          </p:cNvSpPr>
          <p:nvPr>
            <p:ph type="body" idx="1"/>
          </p:nvPr>
        </p:nvSpPr>
        <p:spPr>
          <a:xfrm>
            <a:off x="604838" y="1436913"/>
            <a:ext cx="10350545" cy="5050973"/>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2200"/>
              </a:spcBef>
              <a:spcAft>
                <a:spcPts val="0"/>
              </a:spcAft>
              <a:buClr>
                <a:srgbClr val="A0197D"/>
              </a:buClr>
              <a:buSzPts val="2000"/>
              <a:buNone/>
            </a:pPr>
            <a:endParaRPr sz="2000" dirty="0"/>
          </a:p>
          <a:p>
            <a:pPr marL="0" lvl="0" indent="0">
              <a:spcBef>
                <a:spcPts val="2200"/>
              </a:spcBef>
              <a:buClr>
                <a:srgbClr val="A0197D"/>
              </a:buClr>
              <a:buSzPts val="2000"/>
            </a:pPr>
            <a:r>
              <a:rPr lang="tr-TR" sz="2000" dirty="0">
                <a:hlinkClick r:id="rId3"/>
              </a:rPr>
              <a:t>https://</a:t>
            </a:r>
            <a:r>
              <a:rPr lang="tr-TR" sz="2000" dirty="0" smtClean="0">
                <a:hlinkClick r:id="rId3"/>
              </a:rPr>
              <a:t>colab.research.google.com/drive/1tK1DkpaMvziIKMKQesuZuYO64u4Heqi7#scrollTo=2U2fMazTpRkg</a:t>
            </a:r>
            <a:endParaRPr lang="tr-TR" sz="2000" dirty="0" smtClean="0"/>
          </a:p>
          <a:p>
            <a:pPr marL="0" lvl="0" indent="0">
              <a:spcBef>
                <a:spcPts val="2200"/>
              </a:spcBef>
              <a:buClr>
                <a:srgbClr val="A0197D"/>
              </a:buClr>
              <a:buSzPts val="2000"/>
            </a:pPr>
            <a:endParaRPr lang="tr-TR" sz="2000" dirty="0"/>
          </a:p>
        </p:txBody>
      </p:sp>
      <p:sp>
        <p:nvSpPr>
          <p:cNvPr id="88" name="Google Shape;88;p3"/>
          <p:cNvSpPr txBox="1">
            <a:spLocks noGrp="1"/>
          </p:cNvSpPr>
          <p:nvPr>
            <p:ph type="title"/>
          </p:nvPr>
        </p:nvSpPr>
        <p:spPr>
          <a:xfrm>
            <a:off x="604838" y="449263"/>
            <a:ext cx="10982325" cy="747712"/>
          </a:xfrm>
          <a:prstGeom prst="rect">
            <a:avLst/>
          </a:prstGeom>
          <a:noFill/>
          <a:ln>
            <a:noFill/>
          </a:ln>
        </p:spPr>
        <p:txBody>
          <a:bodyPr spcFirstLastPara="1" wrap="square" lIns="91425" tIns="45700" rIns="91425" bIns="45700" anchor="ctr" anchorCtr="0">
            <a:noAutofit/>
          </a:bodyPr>
          <a:lstStyle/>
          <a:p>
            <a:pPr marL="0" lvl="0" indent="0">
              <a:spcBef>
                <a:spcPts val="2200"/>
              </a:spcBef>
              <a:buClr>
                <a:srgbClr val="A0197D"/>
              </a:buClr>
              <a:buSzPts val="2000"/>
            </a:pPr>
            <a:r>
              <a:rPr lang="tr-TR" dirty="0" smtClean="0"/>
              <a:t>5. Uygulama Zamanı </a:t>
            </a:r>
            <a:endParaRPr lang="tr-TR" dirty="0"/>
          </a:p>
        </p:txBody>
      </p:sp>
      <p:sp>
        <p:nvSpPr>
          <p:cNvPr id="89" name="Google Shape;89;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lvl="0"/>
            <a:r>
              <a:rPr lang="tr-TR" dirty="0"/>
              <a:t>15 Haziran 2024</a:t>
            </a:r>
          </a:p>
        </p:txBody>
      </p:sp>
      <p:sp>
        <p:nvSpPr>
          <p:cNvPr id="90" name="Google Shape;90;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lvl="0"/>
            <a:r>
              <a:rPr lang="tr-TR" dirty="0"/>
              <a:t>Global AI </a:t>
            </a:r>
            <a:r>
              <a:rPr lang="tr-TR" dirty="0" err="1"/>
              <a:t>Hub</a:t>
            </a:r>
            <a:r>
              <a:rPr lang="tr-TR" dirty="0"/>
              <a:t> Yapay Zekaya Giriş Eğitimi</a:t>
            </a:r>
          </a:p>
        </p:txBody>
      </p:sp>
      <p:sp>
        <p:nvSpPr>
          <p:cNvPr id="91" name="Google Shape;91;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tr-TR"/>
              <a:t>56</a:t>
            </a:fld>
            <a:endParaRPr dirty="0"/>
          </a:p>
        </p:txBody>
      </p:sp>
      <p:sp>
        <p:nvSpPr>
          <p:cNvPr id="93" name="Google Shape;93;p3"/>
          <p:cNvSpPr txBox="1"/>
          <p:nvPr/>
        </p:nvSpPr>
        <p:spPr>
          <a:xfrm>
            <a:off x="8025708" y="5738282"/>
            <a:ext cx="3138311" cy="214489"/>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600"/>
              </a:spcBef>
              <a:spcAft>
                <a:spcPts val="0"/>
              </a:spcAft>
              <a:buClr>
                <a:schemeClr val="dk1"/>
              </a:buClr>
              <a:buSzPts val="1200"/>
              <a:buFont typeface="Arial"/>
              <a:buNone/>
            </a:pPr>
            <a:endParaRPr sz="1200" b="0" i="0" u="none" strike="noStrike" cap="none" dirty="0">
              <a:solidFill>
                <a:srgbClr val="3F3F3F"/>
              </a:solidFill>
              <a:latin typeface="Quattrocento Sans"/>
              <a:ea typeface="Quattrocento Sans"/>
              <a:cs typeface="Quattrocento Sans"/>
              <a:sym typeface="Quattrocento Sans"/>
            </a:endParaRPr>
          </a:p>
        </p:txBody>
      </p:sp>
    </p:spTree>
    <p:extLst>
      <p:ext uri="{BB962C8B-B14F-4D97-AF65-F5344CB8AC3E}">
        <p14:creationId xmlns:p14="http://schemas.microsoft.com/office/powerpoint/2010/main" val="1848310573"/>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3" descr="Photo by Andrea De Santis on Unsplash "/>
          <p:cNvSpPr txBox="1">
            <a:spLocks noGrp="1"/>
          </p:cNvSpPr>
          <p:nvPr>
            <p:ph type="body" idx="1"/>
          </p:nvPr>
        </p:nvSpPr>
        <p:spPr>
          <a:xfrm>
            <a:off x="491830" y="896982"/>
            <a:ext cx="7093539" cy="4688205"/>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2200"/>
              </a:spcBef>
              <a:spcAft>
                <a:spcPts val="0"/>
              </a:spcAft>
              <a:buClr>
                <a:srgbClr val="A0197D"/>
              </a:buClr>
              <a:buSzPts val="2000"/>
              <a:buNone/>
            </a:pPr>
            <a:endParaRPr sz="2000" dirty="0"/>
          </a:p>
          <a:p>
            <a:pPr marL="0" lvl="0" indent="0">
              <a:spcBef>
                <a:spcPts val="2200"/>
              </a:spcBef>
              <a:buClr>
                <a:srgbClr val="A0197D"/>
              </a:buClr>
              <a:buSzPts val="2000"/>
            </a:pPr>
            <a:r>
              <a:rPr lang="tr-TR" sz="2000" dirty="0"/>
              <a:t> </a:t>
            </a:r>
            <a:r>
              <a:rPr lang="tr-TR" sz="2000" dirty="0" smtClean="0"/>
              <a:t>MIT Notları</a:t>
            </a:r>
          </a:p>
          <a:p>
            <a:pPr marL="0" lvl="0" indent="0">
              <a:spcBef>
                <a:spcPts val="2200"/>
              </a:spcBef>
              <a:buClr>
                <a:srgbClr val="A0197D"/>
              </a:buClr>
              <a:buSzPts val="2000"/>
            </a:pPr>
            <a:r>
              <a:rPr lang="tr-TR" sz="2000" dirty="0"/>
              <a:t> </a:t>
            </a:r>
            <a:r>
              <a:rPr lang="tr-TR" sz="2000" dirty="0" err="1" smtClean="0"/>
              <a:t>Stantford</a:t>
            </a:r>
            <a:r>
              <a:rPr lang="tr-TR" sz="2000" dirty="0" smtClean="0"/>
              <a:t> Üniversitesi Notları</a:t>
            </a:r>
          </a:p>
          <a:p>
            <a:pPr marL="0" lvl="0" indent="0">
              <a:spcBef>
                <a:spcPts val="2200"/>
              </a:spcBef>
              <a:buClr>
                <a:srgbClr val="A0197D"/>
              </a:buClr>
              <a:buSzPts val="2000"/>
            </a:pPr>
            <a:r>
              <a:rPr lang="tr-TR" sz="2000" dirty="0"/>
              <a:t> </a:t>
            </a:r>
            <a:r>
              <a:rPr lang="tr-TR" sz="2000" dirty="0" err="1" smtClean="0"/>
              <a:t>Turkcell</a:t>
            </a:r>
            <a:r>
              <a:rPr lang="tr-TR" sz="2000" dirty="0" smtClean="0"/>
              <a:t> Geleceği Yazanlar</a:t>
            </a:r>
          </a:p>
          <a:p>
            <a:pPr marL="0" lvl="0" indent="0">
              <a:spcBef>
                <a:spcPts val="2200"/>
              </a:spcBef>
              <a:buClr>
                <a:srgbClr val="A0197D"/>
              </a:buClr>
              <a:buSzPts val="2000"/>
            </a:pPr>
            <a:r>
              <a:rPr lang="tr-TR" sz="2000" dirty="0"/>
              <a:t> </a:t>
            </a:r>
            <a:r>
              <a:rPr lang="tr-TR" sz="2000" dirty="0" smtClean="0"/>
              <a:t>Global AI </a:t>
            </a:r>
            <a:r>
              <a:rPr lang="tr-TR" sz="2000" dirty="0" err="1" smtClean="0"/>
              <a:t>Hub</a:t>
            </a:r>
            <a:r>
              <a:rPr lang="tr-TR" sz="2000" dirty="0" smtClean="0"/>
              <a:t> Eğitim  Notları</a:t>
            </a:r>
          </a:p>
          <a:p>
            <a:pPr marL="0" lvl="0" indent="0">
              <a:spcBef>
                <a:spcPts val="2200"/>
              </a:spcBef>
              <a:buClr>
                <a:srgbClr val="A0197D"/>
              </a:buClr>
              <a:buSzPts val="2000"/>
            </a:pPr>
            <a:r>
              <a:rPr lang="tr-TR" sz="2000" dirty="0"/>
              <a:t> </a:t>
            </a:r>
            <a:r>
              <a:rPr lang="tr-TR" sz="2000" dirty="0" smtClean="0"/>
              <a:t>Google </a:t>
            </a:r>
            <a:r>
              <a:rPr lang="tr-TR" sz="2000" dirty="0" err="1" smtClean="0"/>
              <a:t>Colab</a:t>
            </a:r>
            <a:endParaRPr lang="tr-TR" sz="2000" dirty="0" smtClean="0"/>
          </a:p>
          <a:p>
            <a:pPr marL="0" lvl="0" indent="0">
              <a:spcBef>
                <a:spcPts val="2200"/>
              </a:spcBef>
              <a:buClr>
                <a:srgbClr val="A0197D"/>
              </a:buClr>
              <a:buSzPts val="2000"/>
            </a:pPr>
            <a:r>
              <a:rPr lang="tr-TR" sz="2000" dirty="0"/>
              <a:t> </a:t>
            </a:r>
            <a:r>
              <a:rPr lang="tr-TR" sz="2000" dirty="0" err="1" smtClean="0"/>
              <a:t>Tensorflow</a:t>
            </a:r>
            <a:endParaRPr sz="2000" dirty="0"/>
          </a:p>
          <a:p>
            <a:pPr marL="720000" lvl="1" indent="-232999" algn="l" rtl="0">
              <a:lnSpc>
                <a:spcPct val="90000"/>
              </a:lnSpc>
              <a:spcBef>
                <a:spcPts val="1800"/>
              </a:spcBef>
              <a:spcAft>
                <a:spcPts val="0"/>
              </a:spcAft>
              <a:buClr>
                <a:srgbClr val="A0197D"/>
              </a:buClr>
              <a:buSzPts val="2000"/>
              <a:buNone/>
            </a:pPr>
            <a:endParaRPr sz="2000" dirty="0"/>
          </a:p>
          <a:p>
            <a:pPr marL="360000" lvl="1" indent="0" algn="l" rtl="0">
              <a:lnSpc>
                <a:spcPct val="90000"/>
              </a:lnSpc>
              <a:spcBef>
                <a:spcPts val="1800"/>
              </a:spcBef>
              <a:spcAft>
                <a:spcPts val="0"/>
              </a:spcAft>
              <a:buClr>
                <a:srgbClr val="A0197D"/>
              </a:buClr>
              <a:buSzPts val="2000"/>
              <a:buNone/>
            </a:pPr>
            <a:endParaRPr sz="2000" dirty="0"/>
          </a:p>
          <a:p>
            <a:pPr marL="0" lvl="0" indent="127000" algn="l" rtl="0">
              <a:lnSpc>
                <a:spcPct val="90000"/>
              </a:lnSpc>
              <a:spcBef>
                <a:spcPts val="2200"/>
              </a:spcBef>
              <a:spcAft>
                <a:spcPts val="0"/>
              </a:spcAft>
              <a:buClr>
                <a:srgbClr val="A0197D"/>
              </a:buClr>
              <a:buSzPts val="2000"/>
              <a:buNone/>
            </a:pPr>
            <a:endParaRPr sz="2000" dirty="0"/>
          </a:p>
        </p:txBody>
      </p:sp>
      <p:sp>
        <p:nvSpPr>
          <p:cNvPr id="88" name="Google Shape;88;p3"/>
          <p:cNvSpPr txBox="1">
            <a:spLocks noGrp="1"/>
          </p:cNvSpPr>
          <p:nvPr>
            <p:ph type="title"/>
          </p:nvPr>
        </p:nvSpPr>
        <p:spPr>
          <a:xfrm>
            <a:off x="604838" y="449263"/>
            <a:ext cx="10982325" cy="747712"/>
          </a:xfrm>
          <a:prstGeom prst="rect">
            <a:avLst/>
          </a:prstGeom>
          <a:noFill/>
          <a:ln>
            <a:noFill/>
          </a:ln>
        </p:spPr>
        <p:txBody>
          <a:bodyPr spcFirstLastPara="1" wrap="square" lIns="91425" tIns="45700" rIns="91425" bIns="45700" anchor="ctr" anchorCtr="0">
            <a:noAutofit/>
          </a:bodyPr>
          <a:lstStyle/>
          <a:p>
            <a:pPr marL="0" lvl="0" indent="0">
              <a:spcBef>
                <a:spcPts val="2200"/>
              </a:spcBef>
              <a:buClr>
                <a:srgbClr val="A0197D"/>
              </a:buClr>
              <a:buSzPts val="2000"/>
            </a:pPr>
            <a:r>
              <a:rPr lang="tr-TR" dirty="0" smtClean="0"/>
              <a:t>Referanslar</a:t>
            </a:r>
            <a:endParaRPr lang="tr-TR" dirty="0"/>
          </a:p>
        </p:txBody>
      </p:sp>
      <p:sp>
        <p:nvSpPr>
          <p:cNvPr id="89" name="Google Shape;89;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lvl="0"/>
            <a:r>
              <a:rPr lang="tr-TR" dirty="0"/>
              <a:t>15 Haziran 2024</a:t>
            </a:r>
            <a:endParaRPr lang="tr-TR" dirty="0"/>
          </a:p>
        </p:txBody>
      </p:sp>
      <p:sp>
        <p:nvSpPr>
          <p:cNvPr id="90" name="Google Shape;90;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lvl="0"/>
            <a:r>
              <a:rPr lang="tr-TR" dirty="0"/>
              <a:t>Global AI </a:t>
            </a:r>
            <a:r>
              <a:rPr lang="tr-TR" dirty="0" err="1"/>
              <a:t>Hub</a:t>
            </a:r>
            <a:r>
              <a:rPr lang="tr-TR" dirty="0"/>
              <a:t> Yapay Zekaya Giriş Eğitimi</a:t>
            </a:r>
            <a:endParaRPr lang="tr-TR" dirty="0"/>
          </a:p>
        </p:txBody>
      </p:sp>
      <p:sp>
        <p:nvSpPr>
          <p:cNvPr id="91" name="Google Shape;91;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tr-TR"/>
              <a:t>57</a:t>
            </a:fld>
            <a:endParaRPr dirty="0"/>
          </a:p>
        </p:txBody>
      </p:sp>
      <p:sp>
        <p:nvSpPr>
          <p:cNvPr id="93" name="Google Shape;93;p3"/>
          <p:cNvSpPr txBox="1"/>
          <p:nvPr/>
        </p:nvSpPr>
        <p:spPr>
          <a:xfrm>
            <a:off x="8025708" y="5738282"/>
            <a:ext cx="3138311" cy="214489"/>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600"/>
              </a:spcBef>
              <a:spcAft>
                <a:spcPts val="0"/>
              </a:spcAft>
              <a:buClr>
                <a:schemeClr val="dk1"/>
              </a:buClr>
              <a:buSzPts val="1200"/>
              <a:buFont typeface="Arial"/>
              <a:buNone/>
            </a:pPr>
            <a:endParaRPr sz="1200" b="0" i="0" u="none" strike="noStrike" cap="none" dirty="0">
              <a:solidFill>
                <a:srgbClr val="3F3F3F"/>
              </a:solidFill>
              <a:latin typeface="Quattrocento Sans"/>
              <a:ea typeface="Quattrocento Sans"/>
              <a:cs typeface="Quattrocento Sans"/>
              <a:sym typeface="Quattrocento Sans"/>
            </a:endParaRPr>
          </a:p>
        </p:txBody>
      </p:sp>
    </p:spTree>
    <p:extLst>
      <p:ext uri="{BB962C8B-B14F-4D97-AF65-F5344CB8AC3E}">
        <p14:creationId xmlns:p14="http://schemas.microsoft.com/office/powerpoint/2010/main" val="3211763397"/>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57" name="Google Shape;357;p25"/>
          <p:cNvSpPr txBox="1">
            <a:spLocks noGrp="1"/>
          </p:cNvSpPr>
          <p:nvPr>
            <p:ph type="title"/>
          </p:nvPr>
        </p:nvSpPr>
        <p:spPr>
          <a:xfrm>
            <a:off x="520700" y="1536700"/>
            <a:ext cx="6877050" cy="6397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None/>
            </a:pPr>
            <a:r>
              <a:rPr lang="tr-TR" dirty="0" smtClean="0"/>
              <a:t>TEŞEKKÜRLER…</a:t>
            </a:r>
            <a:endParaRPr dirty="0"/>
          </a:p>
        </p:txBody>
      </p:sp>
      <p:sp>
        <p:nvSpPr>
          <p:cNvPr id="358" name="Google Shape;358;p25"/>
          <p:cNvSpPr txBox="1">
            <a:spLocks noGrp="1"/>
          </p:cNvSpPr>
          <p:nvPr>
            <p:ph type="body" idx="1"/>
          </p:nvPr>
        </p:nvSpPr>
        <p:spPr>
          <a:xfrm>
            <a:off x="539750" y="2560638"/>
            <a:ext cx="11376025" cy="3976687"/>
          </a:xfrm>
          <a:prstGeom prst="rect">
            <a:avLst/>
          </a:prstGeom>
          <a:noFill/>
          <a:ln>
            <a:noFill/>
          </a:ln>
        </p:spPr>
        <p:txBody>
          <a:bodyPr spcFirstLastPara="1" wrap="square" lIns="91425" tIns="45700" rIns="91425" bIns="45700" anchor="t" anchorCtr="0">
            <a:normAutofit/>
          </a:bodyPr>
          <a:lstStyle/>
          <a:p>
            <a:pPr marL="0" lvl="0" indent="0" algn="ctr" rtl="0">
              <a:lnSpc>
                <a:spcPct val="100000"/>
              </a:lnSpc>
              <a:spcBef>
                <a:spcPts val="0"/>
              </a:spcBef>
              <a:spcAft>
                <a:spcPts val="0"/>
              </a:spcAft>
              <a:buClr>
                <a:srgbClr val="A0197D"/>
              </a:buClr>
              <a:buSzPts val="2800"/>
              <a:buFont typeface="Arial"/>
              <a:buNone/>
            </a:pPr>
            <a:r>
              <a:rPr lang="tr-TR" sz="2800" dirty="0" smtClean="0"/>
              <a:t>İletişim Bilgileri:</a:t>
            </a:r>
          </a:p>
          <a:p>
            <a:pPr marL="0" lvl="0" indent="0" algn="ctr" rtl="0">
              <a:lnSpc>
                <a:spcPct val="100000"/>
              </a:lnSpc>
              <a:spcBef>
                <a:spcPts val="0"/>
              </a:spcBef>
              <a:spcAft>
                <a:spcPts val="0"/>
              </a:spcAft>
              <a:buClr>
                <a:srgbClr val="A0197D"/>
              </a:buClr>
              <a:buSzPts val="2800"/>
              <a:buFont typeface="Arial"/>
              <a:buNone/>
            </a:pPr>
            <a:r>
              <a:rPr lang="tr-TR" sz="2800" dirty="0" smtClean="0"/>
              <a:t>E-posta:ismailacr63@gmail.com</a:t>
            </a:r>
          </a:p>
          <a:p>
            <a:pPr marL="0" lvl="0" indent="0" algn="ctr" rtl="0">
              <a:lnSpc>
                <a:spcPct val="100000"/>
              </a:lnSpc>
              <a:spcBef>
                <a:spcPts val="0"/>
              </a:spcBef>
              <a:spcAft>
                <a:spcPts val="0"/>
              </a:spcAft>
              <a:buClr>
                <a:srgbClr val="A0197D"/>
              </a:buClr>
              <a:buSzPts val="2800"/>
              <a:buFont typeface="Arial"/>
              <a:buNone/>
            </a:pPr>
            <a:endParaRPr lang="tr-TR" sz="2800" dirty="0" smtClean="0"/>
          </a:p>
          <a:p>
            <a:pPr marL="0" lvl="0" indent="0" algn="ctr" rtl="0">
              <a:lnSpc>
                <a:spcPct val="100000"/>
              </a:lnSpc>
              <a:spcBef>
                <a:spcPts val="0"/>
              </a:spcBef>
              <a:spcAft>
                <a:spcPts val="0"/>
              </a:spcAft>
              <a:buClr>
                <a:srgbClr val="A0197D"/>
              </a:buClr>
              <a:buSzPts val="2800"/>
              <a:buFont typeface="Arial"/>
              <a:buNone/>
            </a:pPr>
            <a:r>
              <a:rPr lang="tr-TR" dirty="0" smtClean="0"/>
              <a:t>Sosyal medya hesaplarım:</a:t>
            </a:r>
          </a:p>
          <a:p>
            <a:pPr marL="0" lvl="0" indent="0" algn="ctr" rtl="0">
              <a:lnSpc>
                <a:spcPct val="100000"/>
              </a:lnSpc>
              <a:spcBef>
                <a:spcPts val="0"/>
              </a:spcBef>
              <a:spcAft>
                <a:spcPts val="0"/>
              </a:spcAft>
              <a:buClr>
                <a:srgbClr val="A0197D"/>
              </a:buClr>
              <a:buSzPts val="2800"/>
              <a:buFont typeface="Arial"/>
              <a:buNone/>
            </a:pPr>
            <a:endParaRPr dirty="0"/>
          </a:p>
          <a:p>
            <a:pPr marL="0" lvl="0" indent="0" algn="ctr" rtl="0">
              <a:lnSpc>
                <a:spcPct val="100000"/>
              </a:lnSpc>
              <a:spcBef>
                <a:spcPts val="1000"/>
              </a:spcBef>
              <a:spcAft>
                <a:spcPts val="0"/>
              </a:spcAft>
              <a:buClr>
                <a:srgbClr val="A0197D"/>
              </a:buClr>
              <a:buSzPts val="2800"/>
              <a:buFont typeface="Arial"/>
              <a:buNone/>
            </a:pPr>
            <a:endParaRPr sz="2800" dirty="0">
              <a:latin typeface="Quattrocento Sans"/>
              <a:ea typeface="Quattrocento Sans"/>
              <a:cs typeface="Quattrocento Sans"/>
              <a:sym typeface="Quattrocento Sans"/>
            </a:endParaRPr>
          </a:p>
          <a:p>
            <a:pPr marL="0" lvl="0" indent="0" algn="ctr" rtl="0">
              <a:lnSpc>
                <a:spcPct val="100000"/>
              </a:lnSpc>
              <a:spcBef>
                <a:spcPts val="1000"/>
              </a:spcBef>
              <a:spcAft>
                <a:spcPts val="0"/>
              </a:spcAft>
              <a:buClr>
                <a:srgbClr val="A0197D"/>
              </a:buClr>
              <a:buSzPts val="2800"/>
              <a:buFont typeface="Arial"/>
              <a:buNone/>
            </a:pPr>
            <a:endParaRPr sz="2800" dirty="0">
              <a:latin typeface="Quattrocento Sans"/>
              <a:ea typeface="Quattrocento Sans"/>
              <a:cs typeface="Quattrocento Sans"/>
              <a:sym typeface="Quattrocento Sans"/>
            </a:endParaRPr>
          </a:p>
        </p:txBody>
      </p:sp>
      <p:sp>
        <p:nvSpPr>
          <p:cNvPr id="359" name="Google Shape;359;p2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tr-TR"/>
              <a:t>58</a:t>
            </a:fld>
            <a:endParaRPr/>
          </a:p>
        </p:txBody>
      </p:sp>
      <p:sp>
        <p:nvSpPr>
          <p:cNvPr id="360" name="Google Shape;360;p2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lvl="0"/>
            <a:r>
              <a:rPr lang="tr-TR" dirty="0" smtClean="0"/>
              <a:t>15 Haziran 2024</a:t>
            </a:r>
            <a:endParaRPr lang="tr-TR" dirty="0"/>
          </a:p>
        </p:txBody>
      </p:sp>
      <p:sp>
        <p:nvSpPr>
          <p:cNvPr id="361" name="Google Shape;361;p2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lvl="0"/>
            <a:r>
              <a:rPr lang="tr-TR" dirty="0"/>
              <a:t>Global AI </a:t>
            </a:r>
            <a:r>
              <a:rPr lang="tr-TR" dirty="0" err="1"/>
              <a:t>Hub</a:t>
            </a:r>
            <a:r>
              <a:rPr lang="tr-TR" dirty="0"/>
              <a:t> Yapay Zekaya Giriş Eğitimi</a:t>
            </a:r>
          </a:p>
        </p:txBody>
      </p:sp>
      <p:pic>
        <p:nvPicPr>
          <p:cNvPr id="3" name="Resim 2"/>
          <p:cNvPicPr>
            <a:picLocks noChangeAspect="1"/>
          </p:cNvPicPr>
          <p:nvPr/>
        </p:nvPicPr>
        <p:blipFill>
          <a:blip r:embed="rId3"/>
          <a:stretch>
            <a:fillRect/>
          </a:stretch>
        </p:blipFill>
        <p:spPr>
          <a:xfrm>
            <a:off x="5426340" y="4344615"/>
            <a:ext cx="1766940" cy="1819647"/>
          </a:xfrm>
          <a:prstGeom prst="rect">
            <a:avLst/>
          </a:prstGeom>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3" descr="Photo by Andrea De Santis on Unsplash "/>
          <p:cNvSpPr txBox="1">
            <a:spLocks noGrp="1"/>
          </p:cNvSpPr>
          <p:nvPr>
            <p:ph type="body" idx="1"/>
          </p:nvPr>
        </p:nvSpPr>
        <p:spPr>
          <a:xfrm>
            <a:off x="604838" y="1436913"/>
            <a:ext cx="7093539" cy="4688205"/>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2200"/>
              </a:spcBef>
              <a:spcAft>
                <a:spcPts val="0"/>
              </a:spcAft>
              <a:buClr>
                <a:srgbClr val="A0197D"/>
              </a:buClr>
              <a:buSzPts val="2000"/>
              <a:buNone/>
            </a:pPr>
            <a:endParaRPr sz="2000" dirty="0"/>
          </a:p>
          <a:p>
            <a:pPr marL="0" lvl="0" indent="0">
              <a:spcBef>
                <a:spcPts val="2200"/>
              </a:spcBef>
              <a:buClr>
                <a:srgbClr val="A0197D"/>
              </a:buClr>
              <a:buSzPts val="2000"/>
            </a:pPr>
            <a:endParaRPr lang="tr-TR" sz="2000" dirty="0" smtClean="0"/>
          </a:p>
          <a:p>
            <a:pPr marL="0" lvl="0" indent="0">
              <a:spcBef>
                <a:spcPts val="2200"/>
              </a:spcBef>
              <a:buClr>
                <a:srgbClr val="A0197D"/>
              </a:buClr>
              <a:buSzPts val="2000"/>
            </a:pPr>
            <a:endParaRPr lang="tr-TR" sz="2000" dirty="0"/>
          </a:p>
          <a:p>
            <a:pPr marL="0" lvl="0" indent="0">
              <a:spcBef>
                <a:spcPts val="2200"/>
              </a:spcBef>
              <a:buClr>
                <a:srgbClr val="A0197D"/>
              </a:buClr>
              <a:buSzPts val="2000"/>
            </a:pPr>
            <a:endParaRPr lang="tr-TR" sz="2000" dirty="0" smtClean="0"/>
          </a:p>
          <a:p>
            <a:pPr marL="0" lvl="0" indent="0">
              <a:spcBef>
                <a:spcPts val="2200"/>
              </a:spcBef>
              <a:buClr>
                <a:srgbClr val="A0197D"/>
              </a:buClr>
              <a:buSzPts val="2000"/>
            </a:pPr>
            <a:endParaRPr lang="tr-TR" sz="2000" dirty="0"/>
          </a:p>
          <a:p>
            <a:pPr marL="0" lvl="0" indent="0">
              <a:spcBef>
                <a:spcPts val="2200"/>
              </a:spcBef>
              <a:buClr>
                <a:srgbClr val="A0197D"/>
              </a:buClr>
              <a:buSzPts val="2000"/>
            </a:pPr>
            <a:endParaRPr lang="tr-TR" sz="2000" dirty="0" smtClean="0"/>
          </a:p>
          <a:p>
            <a:pPr marL="0" lvl="0" indent="0">
              <a:spcBef>
                <a:spcPts val="2200"/>
              </a:spcBef>
              <a:buClr>
                <a:srgbClr val="A0197D"/>
              </a:buClr>
              <a:buSzPts val="2000"/>
            </a:pPr>
            <a:r>
              <a:rPr lang="tr-TR" sz="2000" dirty="0" err="1" smtClean="0"/>
              <a:t>Özellik,öznitelik</a:t>
            </a:r>
            <a:endParaRPr lang="tr-TR" sz="2000" dirty="0"/>
          </a:p>
          <a:p>
            <a:pPr marL="0" lvl="0" indent="0">
              <a:spcBef>
                <a:spcPts val="2200"/>
              </a:spcBef>
              <a:buClr>
                <a:srgbClr val="A0197D"/>
              </a:buClr>
              <a:buSzPts val="2000"/>
            </a:pPr>
            <a:r>
              <a:rPr lang="tr-TR" sz="2000" dirty="0" smtClean="0"/>
              <a:t> Görüntü bazında </a:t>
            </a:r>
            <a:endParaRPr sz="2000" dirty="0"/>
          </a:p>
          <a:p>
            <a:pPr marL="720000" lvl="1" indent="-232999" algn="l" rtl="0">
              <a:lnSpc>
                <a:spcPct val="90000"/>
              </a:lnSpc>
              <a:spcBef>
                <a:spcPts val="1800"/>
              </a:spcBef>
              <a:spcAft>
                <a:spcPts val="0"/>
              </a:spcAft>
              <a:buClr>
                <a:srgbClr val="A0197D"/>
              </a:buClr>
              <a:buSzPts val="2000"/>
              <a:buNone/>
            </a:pPr>
            <a:endParaRPr sz="2000" dirty="0"/>
          </a:p>
          <a:p>
            <a:pPr marL="360000" lvl="1" indent="0" algn="l" rtl="0">
              <a:lnSpc>
                <a:spcPct val="90000"/>
              </a:lnSpc>
              <a:spcBef>
                <a:spcPts val="1800"/>
              </a:spcBef>
              <a:spcAft>
                <a:spcPts val="0"/>
              </a:spcAft>
              <a:buClr>
                <a:srgbClr val="A0197D"/>
              </a:buClr>
              <a:buSzPts val="2000"/>
              <a:buNone/>
            </a:pPr>
            <a:endParaRPr sz="2000" dirty="0"/>
          </a:p>
          <a:p>
            <a:pPr marL="0" lvl="0" indent="127000" algn="l" rtl="0">
              <a:lnSpc>
                <a:spcPct val="90000"/>
              </a:lnSpc>
              <a:spcBef>
                <a:spcPts val="2200"/>
              </a:spcBef>
              <a:spcAft>
                <a:spcPts val="0"/>
              </a:spcAft>
              <a:buClr>
                <a:srgbClr val="A0197D"/>
              </a:buClr>
              <a:buSzPts val="2000"/>
              <a:buNone/>
            </a:pPr>
            <a:endParaRPr sz="2000" dirty="0"/>
          </a:p>
        </p:txBody>
      </p:sp>
      <p:sp>
        <p:nvSpPr>
          <p:cNvPr id="88" name="Google Shape;88;p3"/>
          <p:cNvSpPr txBox="1">
            <a:spLocks noGrp="1"/>
          </p:cNvSpPr>
          <p:nvPr>
            <p:ph type="title"/>
          </p:nvPr>
        </p:nvSpPr>
        <p:spPr>
          <a:xfrm>
            <a:off x="604838" y="449263"/>
            <a:ext cx="10982325" cy="747712"/>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None/>
            </a:pPr>
            <a:r>
              <a:rPr lang="tr-TR" dirty="0" smtClean="0"/>
              <a:t>1.2. Yapay Zeka nasıl öğrenir?</a:t>
            </a:r>
            <a:endParaRPr dirty="0"/>
          </a:p>
        </p:txBody>
      </p:sp>
      <p:sp>
        <p:nvSpPr>
          <p:cNvPr id="89" name="Google Shape;89;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lvl="0"/>
            <a:r>
              <a:rPr lang="tr-TR" dirty="0" smtClean="0"/>
              <a:t>15 Haziran 2024</a:t>
            </a:r>
            <a:endParaRPr lang="tr-TR" dirty="0"/>
          </a:p>
        </p:txBody>
      </p:sp>
      <p:sp>
        <p:nvSpPr>
          <p:cNvPr id="90" name="Google Shape;90;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lvl="0"/>
            <a:r>
              <a:rPr lang="tr-TR" dirty="0"/>
              <a:t>Global AI </a:t>
            </a:r>
            <a:r>
              <a:rPr lang="tr-TR" dirty="0" err="1"/>
              <a:t>Hub</a:t>
            </a:r>
            <a:r>
              <a:rPr lang="tr-TR" dirty="0"/>
              <a:t> Yapay Zekaya Giriş Eğitimi</a:t>
            </a:r>
          </a:p>
        </p:txBody>
      </p:sp>
      <p:sp>
        <p:nvSpPr>
          <p:cNvPr id="91" name="Google Shape;91;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tr-TR"/>
              <a:t>6</a:t>
            </a:fld>
            <a:endParaRPr dirty="0"/>
          </a:p>
        </p:txBody>
      </p:sp>
      <p:sp>
        <p:nvSpPr>
          <p:cNvPr id="93" name="Google Shape;93;p3"/>
          <p:cNvSpPr txBox="1"/>
          <p:nvPr/>
        </p:nvSpPr>
        <p:spPr>
          <a:xfrm>
            <a:off x="8025708" y="5738282"/>
            <a:ext cx="3138311" cy="214489"/>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600"/>
              </a:spcBef>
              <a:spcAft>
                <a:spcPts val="0"/>
              </a:spcAft>
              <a:buClr>
                <a:schemeClr val="dk1"/>
              </a:buClr>
              <a:buSzPts val="1200"/>
              <a:buFont typeface="Arial"/>
              <a:buNone/>
            </a:pPr>
            <a:endParaRPr sz="1200" b="0" i="0" u="none" strike="noStrike" cap="none" dirty="0">
              <a:solidFill>
                <a:srgbClr val="3F3F3F"/>
              </a:solidFill>
              <a:latin typeface="Quattrocento Sans"/>
              <a:ea typeface="Quattrocento Sans"/>
              <a:cs typeface="Quattrocento Sans"/>
              <a:sym typeface="Quattrocento Sans"/>
            </a:endParaRPr>
          </a:p>
        </p:txBody>
      </p:sp>
      <p:pic>
        <p:nvPicPr>
          <p:cNvPr id="9" name="Resim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4838" y="1428207"/>
            <a:ext cx="10058400" cy="3268979"/>
          </a:xfrm>
          <a:prstGeom prst="rect">
            <a:avLst/>
          </a:prstGeom>
        </p:spPr>
      </p:pic>
    </p:spTree>
    <p:extLst>
      <p:ext uri="{BB962C8B-B14F-4D97-AF65-F5344CB8AC3E}">
        <p14:creationId xmlns:p14="http://schemas.microsoft.com/office/powerpoint/2010/main" val="273750748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8" name="Google Shape;88;p3"/>
          <p:cNvSpPr txBox="1">
            <a:spLocks noGrp="1"/>
          </p:cNvSpPr>
          <p:nvPr>
            <p:ph type="title"/>
          </p:nvPr>
        </p:nvSpPr>
        <p:spPr>
          <a:xfrm>
            <a:off x="604838" y="449263"/>
            <a:ext cx="10982325" cy="747712"/>
          </a:xfrm>
          <a:prstGeom prst="rect">
            <a:avLst/>
          </a:prstGeom>
          <a:noFill/>
          <a:ln>
            <a:noFill/>
          </a:ln>
        </p:spPr>
        <p:txBody>
          <a:bodyPr spcFirstLastPara="1" wrap="square" lIns="91425" tIns="45700" rIns="91425" bIns="45700" anchor="ctr" anchorCtr="0">
            <a:noAutofit/>
          </a:bodyPr>
          <a:lstStyle/>
          <a:p>
            <a:pPr marL="0" lvl="0" indent="0">
              <a:spcBef>
                <a:spcPts val="2200"/>
              </a:spcBef>
              <a:buClr>
                <a:srgbClr val="A0197D"/>
              </a:buClr>
              <a:buSzPts val="2000"/>
            </a:pPr>
            <a:r>
              <a:rPr lang="tr-TR" dirty="0" smtClean="0"/>
              <a:t>1.3. </a:t>
            </a:r>
            <a:r>
              <a:rPr lang="tr-TR" dirty="0"/>
              <a:t>Yapay </a:t>
            </a:r>
            <a:r>
              <a:rPr lang="tr-TR" dirty="0" err="1"/>
              <a:t>Z</a:t>
            </a:r>
            <a:r>
              <a:rPr lang="tr-TR" dirty="0" err="1" smtClean="0"/>
              <a:t>eka’nın</a:t>
            </a:r>
            <a:r>
              <a:rPr lang="tr-TR" dirty="0" smtClean="0"/>
              <a:t> </a:t>
            </a:r>
            <a:r>
              <a:rPr lang="tr-TR" dirty="0"/>
              <a:t>geleneksel programlamadan farkı</a:t>
            </a:r>
          </a:p>
        </p:txBody>
      </p:sp>
      <p:sp>
        <p:nvSpPr>
          <p:cNvPr id="89" name="Google Shape;89;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lvl="0"/>
            <a:r>
              <a:rPr lang="tr-TR" dirty="0" smtClean="0"/>
              <a:t>15 Haziran 2024</a:t>
            </a:r>
            <a:endParaRPr lang="tr-TR" dirty="0"/>
          </a:p>
        </p:txBody>
      </p:sp>
      <p:sp>
        <p:nvSpPr>
          <p:cNvPr id="90" name="Google Shape;90;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lvl="0"/>
            <a:r>
              <a:rPr lang="tr-TR" dirty="0"/>
              <a:t>Global AI </a:t>
            </a:r>
            <a:r>
              <a:rPr lang="tr-TR" dirty="0" err="1"/>
              <a:t>Hub</a:t>
            </a:r>
            <a:r>
              <a:rPr lang="tr-TR" dirty="0"/>
              <a:t> Yapay Zekaya Giriş Eğitimi</a:t>
            </a:r>
          </a:p>
        </p:txBody>
      </p:sp>
      <p:sp>
        <p:nvSpPr>
          <p:cNvPr id="91" name="Google Shape;91;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tr-TR"/>
              <a:t>7</a:t>
            </a:fld>
            <a:endParaRPr dirty="0"/>
          </a:p>
        </p:txBody>
      </p:sp>
      <p:sp>
        <p:nvSpPr>
          <p:cNvPr id="93" name="Google Shape;93;p3"/>
          <p:cNvSpPr txBox="1"/>
          <p:nvPr/>
        </p:nvSpPr>
        <p:spPr>
          <a:xfrm>
            <a:off x="8025708" y="5738282"/>
            <a:ext cx="3138311" cy="214489"/>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600"/>
              </a:spcBef>
              <a:spcAft>
                <a:spcPts val="0"/>
              </a:spcAft>
              <a:buClr>
                <a:schemeClr val="dk1"/>
              </a:buClr>
              <a:buSzPts val="1200"/>
              <a:buFont typeface="Arial"/>
              <a:buNone/>
            </a:pPr>
            <a:endParaRPr sz="1200" b="0" i="0" u="none" strike="noStrike" cap="none" dirty="0">
              <a:solidFill>
                <a:srgbClr val="3F3F3F"/>
              </a:solidFill>
              <a:latin typeface="Quattrocento Sans"/>
              <a:ea typeface="Quattrocento Sans"/>
              <a:cs typeface="Quattrocento Sans"/>
              <a:sym typeface="Quattrocento Sans"/>
            </a:endParaRPr>
          </a:p>
        </p:txBody>
      </p:sp>
      <p:pic>
        <p:nvPicPr>
          <p:cNvPr id="2" name="Resim 1"/>
          <p:cNvPicPr>
            <a:picLocks noChangeAspect="1"/>
          </p:cNvPicPr>
          <p:nvPr/>
        </p:nvPicPr>
        <p:blipFill>
          <a:blip r:embed="rId3"/>
          <a:stretch>
            <a:fillRect/>
          </a:stretch>
        </p:blipFill>
        <p:spPr>
          <a:xfrm>
            <a:off x="731520" y="1400256"/>
            <a:ext cx="7879080" cy="4068706"/>
          </a:xfrm>
          <a:prstGeom prst="rect">
            <a:avLst/>
          </a:prstGeom>
        </p:spPr>
      </p:pic>
    </p:spTree>
    <p:extLst>
      <p:ext uri="{BB962C8B-B14F-4D97-AF65-F5344CB8AC3E}">
        <p14:creationId xmlns:p14="http://schemas.microsoft.com/office/powerpoint/2010/main" val="216564582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3" descr="Photo by Andrea De Santis on Unsplash "/>
          <p:cNvSpPr txBox="1">
            <a:spLocks noGrp="1"/>
          </p:cNvSpPr>
          <p:nvPr>
            <p:ph type="body" idx="1"/>
          </p:nvPr>
        </p:nvSpPr>
        <p:spPr>
          <a:xfrm>
            <a:off x="604838" y="1436913"/>
            <a:ext cx="7093539" cy="4688205"/>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2200"/>
              </a:spcBef>
              <a:spcAft>
                <a:spcPts val="0"/>
              </a:spcAft>
              <a:buClr>
                <a:srgbClr val="A0197D"/>
              </a:buClr>
              <a:buSzPts val="2000"/>
              <a:buNone/>
            </a:pPr>
            <a:endParaRPr sz="2000" dirty="0"/>
          </a:p>
          <a:p>
            <a:pPr marL="0" lvl="0" indent="0">
              <a:spcBef>
                <a:spcPts val="2200"/>
              </a:spcBef>
              <a:buClr>
                <a:srgbClr val="A0197D"/>
              </a:buClr>
              <a:buSzPts val="2000"/>
            </a:pPr>
            <a:r>
              <a:rPr lang="tr-TR" sz="2000" dirty="0" smtClean="0"/>
              <a:t>Makine öğrenmesi</a:t>
            </a:r>
          </a:p>
          <a:p>
            <a:pPr marL="0" lvl="0" indent="0">
              <a:spcBef>
                <a:spcPts val="2200"/>
              </a:spcBef>
              <a:buClr>
                <a:srgbClr val="A0197D"/>
              </a:buClr>
              <a:buSzPts val="2000"/>
            </a:pPr>
            <a:r>
              <a:rPr lang="tr-TR" sz="2000" dirty="0" smtClean="0"/>
              <a:t>Derin öğrenme</a:t>
            </a:r>
          </a:p>
          <a:p>
            <a:pPr marL="0" lvl="0" indent="0">
              <a:spcBef>
                <a:spcPts val="2200"/>
              </a:spcBef>
              <a:buClr>
                <a:srgbClr val="A0197D"/>
              </a:buClr>
              <a:buSzPts val="2000"/>
            </a:pPr>
            <a:r>
              <a:rPr lang="tr-TR" sz="2000" dirty="0"/>
              <a:t> </a:t>
            </a:r>
            <a:r>
              <a:rPr lang="tr-TR" sz="2000" dirty="0" smtClean="0"/>
              <a:t>Doğal Dil işleme</a:t>
            </a:r>
          </a:p>
          <a:p>
            <a:pPr marL="0" lvl="0" indent="0">
              <a:spcBef>
                <a:spcPts val="2200"/>
              </a:spcBef>
              <a:buClr>
                <a:srgbClr val="A0197D"/>
              </a:buClr>
              <a:buSzPts val="2000"/>
            </a:pPr>
            <a:r>
              <a:rPr lang="tr-TR" sz="2000" dirty="0"/>
              <a:t> </a:t>
            </a:r>
            <a:r>
              <a:rPr lang="tr-TR" sz="2000" dirty="0" smtClean="0"/>
              <a:t>Bilgisayarlı görü</a:t>
            </a:r>
          </a:p>
          <a:p>
            <a:pPr marL="0" lvl="0" indent="0">
              <a:spcBef>
                <a:spcPts val="2200"/>
              </a:spcBef>
              <a:buClr>
                <a:srgbClr val="A0197D"/>
              </a:buClr>
              <a:buSzPts val="2000"/>
            </a:pPr>
            <a:r>
              <a:rPr lang="tr-TR" sz="2000" dirty="0" smtClean="0"/>
              <a:t>Eğitim kapsamında makine öğrenmesi ve derin öğrenme temel kavramlarından bahsedilecektir.</a:t>
            </a:r>
            <a:endParaRPr sz="2000" dirty="0"/>
          </a:p>
          <a:p>
            <a:pPr marL="720000" lvl="1" indent="-232999" algn="l" rtl="0">
              <a:lnSpc>
                <a:spcPct val="90000"/>
              </a:lnSpc>
              <a:spcBef>
                <a:spcPts val="1800"/>
              </a:spcBef>
              <a:spcAft>
                <a:spcPts val="0"/>
              </a:spcAft>
              <a:buClr>
                <a:srgbClr val="A0197D"/>
              </a:buClr>
              <a:buSzPts val="2000"/>
              <a:buNone/>
            </a:pPr>
            <a:endParaRPr sz="2000" dirty="0"/>
          </a:p>
          <a:p>
            <a:pPr marL="360000" lvl="1" indent="0" algn="l" rtl="0">
              <a:lnSpc>
                <a:spcPct val="90000"/>
              </a:lnSpc>
              <a:spcBef>
                <a:spcPts val="1800"/>
              </a:spcBef>
              <a:spcAft>
                <a:spcPts val="0"/>
              </a:spcAft>
              <a:buClr>
                <a:srgbClr val="A0197D"/>
              </a:buClr>
              <a:buSzPts val="2000"/>
              <a:buNone/>
            </a:pPr>
            <a:endParaRPr sz="2000" dirty="0"/>
          </a:p>
          <a:p>
            <a:pPr marL="0" lvl="0" indent="127000" algn="l" rtl="0">
              <a:lnSpc>
                <a:spcPct val="90000"/>
              </a:lnSpc>
              <a:spcBef>
                <a:spcPts val="2200"/>
              </a:spcBef>
              <a:spcAft>
                <a:spcPts val="0"/>
              </a:spcAft>
              <a:buClr>
                <a:srgbClr val="A0197D"/>
              </a:buClr>
              <a:buSzPts val="2000"/>
              <a:buNone/>
            </a:pPr>
            <a:endParaRPr sz="2000" dirty="0"/>
          </a:p>
        </p:txBody>
      </p:sp>
      <p:sp>
        <p:nvSpPr>
          <p:cNvPr id="88" name="Google Shape;88;p3"/>
          <p:cNvSpPr txBox="1">
            <a:spLocks noGrp="1"/>
          </p:cNvSpPr>
          <p:nvPr>
            <p:ph type="title"/>
          </p:nvPr>
        </p:nvSpPr>
        <p:spPr>
          <a:xfrm>
            <a:off x="604838" y="449263"/>
            <a:ext cx="10982325" cy="747712"/>
          </a:xfrm>
          <a:prstGeom prst="rect">
            <a:avLst/>
          </a:prstGeom>
          <a:noFill/>
          <a:ln>
            <a:noFill/>
          </a:ln>
        </p:spPr>
        <p:txBody>
          <a:bodyPr spcFirstLastPara="1" wrap="square" lIns="91425" tIns="45700" rIns="91425" bIns="45700" anchor="ctr" anchorCtr="0">
            <a:noAutofit/>
          </a:bodyPr>
          <a:lstStyle/>
          <a:p>
            <a:pPr marL="0" lvl="0" indent="0">
              <a:spcBef>
                <a:spcPts val="2200"/>
              </a:spcBef>
              <a:buClr>
                <a:srgbClr val="A0197D"/>
              </a:buClr>
              <a:buSzPts val="2000"/>
            </a:pPr>
            <a:r>
              <a:rPr lang="tr-TR" dirty="0" smtClean="0"/>
              <a:t>2.Yapay Zeka teknikleri</a:t>
            </a:r>
            <a:endParaRPr lang="tr-TR" dirty="0"/>
          </a:p>
        </p:txBody>
      </p:sp>
      <p:sp>
        <p:nvSpPr>
          <p:cNvPr id="89" name="Google Shape;89;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lvl="0"/>
            <a:r>
              <a:rPr lang="tr-TR" dirty="0"/>
              <a:t>15 Haziran 2024</a:t>
            </a:r>
          </a:p>
        </p:txBody>
      </p:sp>
      <p:sp>
        <p:nvSpPr>
          <p:cNvPr id="90" name="Google Shape;90;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lvl="0"/>
            <a:r>
              <a:rPr lang="tr-TR" dirty="0"/>
              <a:t>Global AI </a:t>
            </a:r>
            <a:r>
              <a:rPr lang="tr-TR" dirty="0" err="1"/>
              <a:t>Hub</a:t>
            </a:r>
            <a:r>
              <a:rPr lang="tr-TR" dirty="0"/>
              <a:t> Yapay Zekaya Giriş Eğitimi</a:t>
            </a:r>
          </a:p>
        </p:txBody>
      </p:sp>
      <p:sp>
        <p:nvSpPr>
          <p:cNvPr id="91" name="Google Shape;91;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tr-TR"/>
              <a:t>8</a:t>
            </a:fld>
            <a:endParaRPr dirty="0"/>
          </a:p>
        </p:txBody>
      </p:sp>
      <p:sp>
        <p:nvSpPr>
          <p:cNvPr id="93" name="Google Shape;93;p3"/>
          <p:cNvSpPr txBox="1"/>
          <p:nvPr/>
        </p:nvSpPr>
        <p:spPr>
          <a:xfrm>
            <a:off x="8025708" y="5738282"/>
            <a:ext cx="3138311" cy="214489"/>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600"/>
              </a:spcBef>
              <a:spcAft>
                <a:spcPts val="0"/>
              </a:spcAft>
              <a:buClr>
                <a:schemeClr val="dk1"/>
              </a:buClr>
              <a:buSzPts val="1200"/>
              <a:buFont typeface="Arial"/>
              <a:buNone/>
            </a:pPr>
            <a:endParaRPr sz="1200" b="0" i="0" u="none" strike="noStrike" cap="none" dirty="0">
              <a:solidFill>
                <a:srgbClr val="3F3F3F"/>
              </a:solidFill>
              <a:latin typeface="Quattrocento Sans"/>
              <a:ea typeface="Quattrocento Sans"/>
              <a:cs typeface="Quattrocento Sans"/>
              <a:sym typeface="Quattrocento Sans"/>
            </a:endParaRPr>
          </a:p>
        </p:txBody>
      </p:sp>
    </p:spTree>
    <p:extLst>
      <p:ext uri="{BB962C8B-B14F-4D97-AF65-F5344CB8AC3E}">
        <p14:creationId xmlns:p14="http://schemas.microsoft.com/office/powerpoint/2010/main" val="408051622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3" descr="Photo by Andrea De Santis on Unsplash "/>
          <p:cNvSpPr txBox="1">
            <a:spLocks noGrp="1"/>
          </p:cNvSpPr>
          <p:nvPr>
            <p:ph type="body" idx="1"/>
          </p:nvPr>
        </p:nvSpPr>
        <p:spPr>
          <a:xfrm>
            <a:off x="604838" y="1436913"/>
            <a:ext cx="7093539" cy="4688205"/>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2200"/>
              </a:spcBef>
              <a:spcAft>
                <a:spcPts val="0"/>
              </a:spcAft>
              <a:buClr>
                <a:srgbClr val="A0197D"/>
              </a:buClr>
              <a:buSzPts val="2000"/>
              <a:buNone/>
            </a:pPr>
            <a:endParaRPr sz="2000" dirty="0"/>
          </a:p>
          <a:p>
            <a:pPr marL="0" lvl="0" indent="0">
              <a:spcBef>
                <a:spcPts val="2200"/>
              </a:spcBef>
              <a:buClr>
                <a:srgbClr val="A0197D"/>
              </a:buClr>
              <a:buSzPts val="2000"/>
            </a:pPr>
            <a:r>
              <a:rPr lang="tr-TR" sz="2000" dirty="0" smtClean="0"/>
              <a:t> Algoritmalar aracılığıyla veriden öğrenme</a:t>
            </a:r>
          </a:p>
          <a:p>
            <a:pPr marL="0" lvl="0" indent="0">
              <a:spcBef>
                <a:spcPts val="2200"/>
              </a:spcBef>
              <a:buClr>
                <a:srgbClr val="A0197D"/>
              </a:buClr>
              <a:buSzPts val="2000"/>
            </a:pPr>
            <a:r>
              <a:rPr lang="tr-TR" sz="2000" dirty="0" smtClean="0"/>
              <a:t>Denetimli Öğrenme</a:t>
            </a:r>
          </a:p>
          <a:p>
            <a:pPr marL="0" lvl="0" indent="0">
              <a:spcBef>
                <a:spcPts val="2200"/>
              </a:spcBef>
              <a:buClr>
                <a:srgbClr val="A0197D"/>
              </a:buClr>
              <a:buSzPts val="2000"/>
            </a:pPr>
            <a:r>
              <a:rPr lang="tr-TR" sz="2000" dirty="0" smtClean="0"/>
              <a:t>Denetimsiz Öğrenme</a:t>
            </a:r>
          </a:p>
          <a:p>
            <a:pPr marL="0" lvl="0" indent="0">
              <a:spcBef>
                <a:spcPts val="2200"/>
              </a:spcBef>
              <a:buClr>
                <a:srgbClr val="A0197D"/>
              </a:buClr>
              <a:buSzPts val="2000"/>
            </a:pPr>
            <a:r>
              <a:rPr lang="tr-TR" sz="2000" dirty="0"/>
              <a:t> </a:t>
            </a:r>
            <a:r>
              <a:rPr lang="tr-TR" sz="2000" dirty="0" smtClean="0"/>
              <a:t>Pekiştirmeli Öğrenme</a:t>
            </a:r>
            <a:endParaRPr sz="2000" dirty="0"/>
          </a:p>
          <a:p>
            <a:pPr marL="360000" lvl="1" indent="0" algn="l" rtl="0">
              <a:lnSpc>
                <a:spcPct val="90000"/>
              </a:lnSpc>
              <a:spcBef>
                <a:spcPts val="1800"/>
              </a:spcBef>
              <a:spcAft>
                <a:spcPts val="0"/>
              </a:spcAft>
              <a:buClr>
                <a:srgbClr val="A0197D"/>
              </a:buClr>
              <a:buSzPts val="2000"/>
              <a:buNone/>
            </a:pPr>
            <a:endParaRPr sz="2000" dirty="0"/>
          </a:p>
          <a:p>
            <a:pPr marL="0" lvl="0" indent="127000" algn="l" rtl="0">
              <a:lnSpc>
                <a:spcPct val="90000"/>
              </a:lnSpc>
              <a:spcBef>
                <a:spcPts val="2200"/>
              </a:spcBef>
              <a:spcAft>
                <a:spcPts val="0"/>
              </a:spcAft>
              <a:buClr>
                <a:srgbClr val="A0197D"/>
              </a:buClr>
              <a:buSzPts val="2000"/>
              <a:buNone/>
            </a:pPr>
            <a:r>
              <a:rPr lang="tr-TR" sz="2000" dirty="0" smtClean="0"/>
              <a:t>Ders kapsamında sınıflandırma ve regresyon üzerinde duracağız</a:t>
            </a:r>
            <a:endParaRPr sz="2000" dirty="0"/>
          </a:p>
        </p:txBody>
      </p:sp>
      <p:sp>
        <p:nvSpPr>
          <p:cNvPr id="88" name="Google Shape;88;p3"/>
          <p:cNvSpPr txBox="1">
            <a:spLocks noGrp="1"/>
          </p:cNvSpPr>
          <p:nvPr>
            <p:ph type="title"/>
          </p:nvPr>
        </p:nvSpPr>
        <p:spPr>
          <a:xfrm>
            <a:off x="604838" y="449263"/>
            <a:ext cx="10982325" cy="747712"/>
          </a:xfrm>
          <a:prstGeom prst="rect">
            <a:avLst/>
          </a:prstGeom>
          <a:noFill/>
          <a:ln>
            <a:noFill/>
          </a:ln>
        </p:spPr>
        <p:txBody>
          <a:bodyPr spcFirstLastPara="1" wrap="square" lIns="91425" tIns="45700" rIns="91425" bIns="45700" anchor="ctr" anchorCtr="0">
            <a:noAutofit/>
          </a:bodyPr>
          <a:lstStyle/>
          <a:p>
            <a:pPr marL="0" lvl="0" indent="0">
              <a:spcBef>
                <a:spcPts val="2200"/>
              </a:spcBef>
              <a:buClr>
                <a:srgbClr val="A0197D"/>
              </a:buClr>
              <a:buSzPts val="2000"/>
            </a:pPr>
            <a:r>
              <a:rPr lang="tr-TR" dirty="0" smtClean="0"/>
              <a:t>3. Makine Öğrenmesi</a:t>
            </a:r>
            <a:endParaRPr lang="tr-TR" dirty="0"/>
          </a:p>
        </p:txBody>
      </p:sp>
      <p:sp>
        <p:nvSpPr>
          <p:cNvPr id="89" name="Google Shape;89;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lvl="0"/>
            <a:r>
              <a:rPr lang="tr-TR" dirty="0"/>
              <a:t>15 Haziran 2024</a:t>
            </a:r>
          </a:p>
        </p:txBody>
      </p:sp>
      <p:sp>
        <p:nvSpPr>
          <p:cNvPr id="90" name="Google Shape;90;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lvl="0"/>
            <a:r>
              <a:rPr lang="tr-TR" dirty="0"/>
              <a:t>Global AI </a:t>
            </a:r>
            <a:r>
              <a:rPr lang="tr-TR" dirty="0" err="1"/>
              <a:t>Hub</a:t>
            </a:r>
            <a:r>
              <a:rPr lang="tr-TR" dirty="0"/>
              <a:t> Yapay Zekaya Giriş Eğitimi</a:t>
            </a:r>
          </a:p>
        </p:txBody>
      </p:sp>
      <p:sp>
        <p:nvSpPr>
          <p:cNvPr id="91" name="Google Shape;91;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tr-TR"/>
              <a:t>9</a:t>
            </a:fld>
            <a:endParaRPr dirty="0"/>
          </a:p>
        </p:txBody>
      </p:sp>
      <p:sp>
        <p:nvSpPr>
          <p:cNvPr id="93" name="Google Shape;93;p3"/>
          <p:cNvSpPr txBox="1"/>
          <p:nvPr/>
        </p:nvSpPr>
        <p:spPr>
          <a:xfrm>
            <a:off x="8025708" y="5738282"/>
            <a:ext cx="3138311" cy="214489"/>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600"/>
              </a:spcBef>
              <a:spcAft>
                <a:spcPts val="0"/>
              </a:spcAft>
              <a:buClr>
                <a:schemeClr val="dk1"/>
              </a:buClr>
              <a:buSzPts val="1200"/>
              <a:buFont typeface="Arial"/>
              <a:buNone/>
            </a:pPr>
            <a:endParaRPr sz="1200" b="0" i="0" u="none" strike="noStrike" cap="none" dirty="0">
              <a:solidFill>
                <a:srgbClr val="3F3F3F"/>
              </a:solidFill>
              <a:latin typeface="Quattrocento Sans"/>
              <a:ea typeface="Quattrocento Sans"/>
              <a:cs typeface="Quattrocento Sans"/>
              <a:sym typeface="Quattrocento Sans"/>
            </a:endParaRPr>
          </a:p>
        </p:txBody>
      </p:sp>
      <p:pic>
        <p:nvPicPr>
          <p:cNvPr id="2" name="Resim 1"/>
          <p:cNvPicPr>
            <a:picLocks noChangeAspect="1"/>
          </p:cNvPicPr>
          <p:nvPr/>
        </p:nvPicPr>
        <p:blipFill>
          <a:blip r:embed="rId3"/>
          <a:stretch>
            <a:fillRect/>
          </a:stretch>
        </p:blipFill>
        <p:spPr>
          <a:xfrm>
            <a:off x="6096000" y="1515292"/>
            <a:ext cx="5706271" cy="2581635"/>
          </a:xfrm>
          <a:prstGeom prst="rect">
            <a:avLst/>
          </a:prstGeom>
        </p:spPr>
      </p:pic>
    </p:spTree>
    <p:extLst>
      <p:ext uri="{BB962C8B-B14F-4D97-AF65-F5344CB8AC3E}">
        <p14:creationId xmlns:p14="http://schemas.microsoft.com/office/powerpoint/2010/main" val="1254391593"/>
      </p:ext>
    </p:extLst>
  </p:cSld>
  <p:clrMapOvr>
    <a:masterClrMapping/>
  </p:clrMapOvr>
  <p:timing>
    <p:tnLst>
      <p:par>
        <p:cTn id="1" dur="indefinite" restart="never" nodeType="tmRoot"/>
      </p:par>
    </p:tnLst>
  </p:timing>
</p:sld>
</file>

<file path=ppt/theme/theme1.xml><?xml version="1.0" encoding="utf-8"?>
<a:theme xmlns:a="http://schemas.openxmlformats.org/drawingml/2006/main" name="Get Started with 3D">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3072</TotalTime>
  <Words>2475</Words>
  <Application>Microsoft Office PowerPoint</Application>
  <PresentationFormat>Geniş ekran</PresentationFormat>
  <Paragraphs>559</Paragraphs>
  <Slides>58</Slides>
  <Notes>58</Notes>
  <HiddenSlides>0</HiddenSlides>
  <MMClips>0</MMClips>
  <ScaleCrop>false</ScaleCrop>
  <HeadingPairs>
    <vt:vector size="6" baseType="variant">
      <vt:variant>
        <vt:lpstr>Kullanılan Yazı Tipleri</vt:lpstr>
      </vt:variant>
      <vt:variant>
        <vt:i4>6</vt:i4>
      </vt:variant>
      <vt:variant>
        <vt:lpstr>Tema</vt:lpstr>
      </vt:variant>
      <vt:variant>
        <vt:i4>1</vt:i4>
      </vt:variant>
      <vt:variant>
        <vt:lpstr>Slayt Başlıkları</vt:lpstr>
      </vt:variant>
      <vt:variant>
        <vt:i4>58</vt:i4>
      </vt:variant>
    </vt:vector>
  </HeadingPairs>
  <TitlesOfParts>
    <vt:vector size="65" baseType="lpstr">
      <vt:lpstr>Arial</vt:lpstr>
      <vt:lpstr>Arial MT</vt:lpstr>
      <vt:lpstr>Quattrocento Sans</vt:lpstr>
      <vt:lpstr>Noto Sans Symbols</vt:lpstr>
      <vt:lpstr>Calibri</vt:lpstr>
      <vt:lpstr>Times New Roman</vt:lpstr>
      <vt:lpstr>Get Started with 3D</vt:lpstr>
      <vt:lpstr>GLOBAL AI HUB YAPAY ZEKAYA GİRİŞ EĞİTİMİ</vt:lpstr>
      <vt:lpstr>1.Giriş</vt:lpstr>
      <vt:lpstr>1.1. Yapay Zeka nedir?</vt:lpstr>
      <vt:lpstr>1.2. Yapay Zeka nasıl öğrenir?</vt:lpstr>
      <vt:lpstr>1.2. Yapay Zeka nasıl öğrenir?</vt:lpstr>
      <vt:lpstr>1.2. Yapay Zeka nasıl öğrenir?</vt:lpstr>
      <vt:lpstr>1.3. Yapay Zeka’nın geleneksel programlamadan farkı</vt:lpstr>
      <vt:lpstr>2.Yapay Zeka teknikleri</vt:lpstr>
      <vt:lpstr>3. Makine Öğrenmesi</vt:lpstr>
      <vt:lpstr>3.1 Denetimsiz Öğrenme</vt:lpstr>
      <vt:lpstr>3.2 Denetimli Öğrenme</vt:lpstr>
      <vt:lpstr>3.2.1 Regresyon</vt:lpstr>
      <vt:lpstr>3.2.1 Regresyon (Hata metrikleri)</vt:lpstr>
      <vt:lpstr>3.2.1 Regresyon (Hata metrikleri)</vt:lpstr>
      <vt:lpstr>3.2.1 Regresyon (Hata metrikleri)</vt:lpstr>
      <vt:lpstr>3.2.1 Regresyon (Hata metrikleri)</vt:lpstr>
      <vt:lpstr>3.2.2 Sınıflandırma</vt:lpstr>
      <vt:lpstr>3.2.2 Sınıflandırma (Hata Metrikleri)</vt:lpstr>
      <vt:lpstr>3.2.2 Sınıflandırma (Hata Metrikleri)</vt:lpstr>
      <vt:lpstr>3.2.2 Sınıflandırma (Hata Metrikleri)</vt:lpstr>
      <vt:lpstr>3.2.2 Sınıflandırma (Hata Metrikleri)</vt:lpstr>
      <vt:lpstr>3.2.2 Sınıflandırma (Hata Metrikleri)</vt:lpstr>
      <vt:lpstr>3.2.2 Sınıflandırma (Hata Metrikleri)</vt:lpstr>
      <vt:lpstr>3.2.2 Sınıflandırma (Hata Metrikleri)</vt:lpstr>
      <vt:lpstr>3.2.2 Sınıflandırma (Hata Metrikleri)</vt:lpstr>
      <vt:lpstr>3.2.2 Sınıflandırma (Hata Metrikleri)</vt:lpstr>
      <vt:lpstr>3.3 Makine Öğrenmesi Algoritmaları – KNN (K en yakın Komşu)</vt:lpstr>
      <vt:lpstr>3.3 Makine Öğrenmesi Algoritmaları – SVM (Destek Vektör Makineleri)</vt:lpstr>
      <vt:lpstr>3.3 Makine Öğrenmesi Algoritmaları – Karar Ağaçları </vt:lpstr>
      <vt:lpstr>3.3 Makine Öğrenmesi Algoritmaları – Karar Ağaçları </vt:lpstr>
      <vt:lpstr>3.3 Makine Öğrenmesi Algoritmaları – Rastgele Orman (Random Forest)</vt:lpstr>
      <vt:lpstr>4.Derin Öğrenme </vt:lpstr>
      <vt:lpstr>4.1 Neden Derin Öğrenme ?</vt:lpstr>
      <vt:lpstr>4.2. Logistic Regresyon</vt:lpstr>
      <vt:lpstr>4.3. Yapay Sinir Ağları </vt:lpstr>
      <vt:lpstr>4.3. Derin Sinir Ağları </vt:lpstr>
      <vt:lpstr>4.4.Derinlik (Deep) Kavramı ?</vt:lpstr>
      <vt:lpstr>4.5. Yapay Sinir Ağları Öğrenme Süreci Nasıl Gerçekleşir?</vt:lpstr>
      <vt:lpstr>4.6. İleriye Yayılım</vt:lpstr>
      <vt:lpstr>4.6. İleriye Yayılım</vt:lpstr>
      <vt:lpstr>4.6. İleriye Yayılım</vt:lpstr>
      <vt:lpstr>4.7. Hata Hesaplama (Tahmin Başarısı)</vt:lpstr>
      <vt:lpstr>4.7. Hata Hesaplama (Tahmin Başarısı)</vt:lpstr>
      <vt:lpstr>4.8. Geriye Yayılım</vt:lpstr>
      <vt:lpstr>4.8. Geriye Yayılım</vt:lpstr>
      <vt:lpstr>4.8. Geriye Yayılım</vt:lpstr>
      <vt:lpstr>4.8. Geriye Yayılım</vt:lpstr>
      <vt:lpstr>4.9. Parametre Güncelleme</vt:lpstr>
      <vt:lpstr>4.9. Parametre Güncelleme (Learning rate)</vt:lpstr>
      <vt:lpstr>4.10. Aktivasyon Fonksiyonları</vt:lpstr>
      <vt:lpstr>4.10. Aktivasyon Fonksiyonları</vt:lpstr>
      <vt:lpstr>4.11. Optimizasyon Yöntemleri</vt:lpstr>
      <vt:lpstr>4.12. Aşırı Öğrenme – Az Öğrenme</vt:lpstr>
      <vt:lpstr>4.13. Düzenlileştirme (Dropout)</vt:lpstr>
      <vt:lpstr>4.14. Düzenlileştirme (Regularization) Early Stopping(Erken Durdurma)</vt:lpstr>
      <vt:lpstr>5. Uygulama Zamanı </vt:lpstr>
      <vt:lpstr>Referanslar</vt:lpstr>
      <vt:lpstr>TEŞEKKÜRLER…</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KARINCA KOLONİSİ ALGORİTMASI</dc:title>
  <dc:creator>Reviewer</dc:creator>
  <cp:lastModifiedBy>Microsoft hesabı</cp:lastModifiedBy>
  <cp:revision>191</cp:revision>
  <dcterms:created xsi:type="dcterms:W3CDTF">2021-10-01T06:11:46Z</dcterms:created>
  <dcterms:modified xsi:type="dcterms:W3CDTF">2024-06-12T09:58:24Z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0x010100DFE610086E2B594499E184BA3E93512E</vt:lpwstr>
  </property>
</Properties>
</file>